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56" r:id="rId5"/>
    <p:sldId id="257" r:id="rId6"/>
    <p:sldId id="258" r:id="rId7"/>
    <p:sldId id="259" r:id="rId8"/>
    <p:sldId id="260" r:id="rId9"/>
    <p:sldId id="263" r:id="rId10"/>
    <p:sldId id="262" r:id="rId11"/>
    <p:sldId id="266" r:id="rId12"/>
    <p:sldId id="261" r:id="rId13"/>
    <p:sldId id="265" r:id="rId14"/>
    <p:sldId id="264"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71" autoAdjust="0"/>
    <p:restoredTop sz="94660"/>
  </p:normalViewPr>
  <p:slideViewPr>
    <p:cSldViewPr snapToGrid="0">
      <p:cViewPr varScale="1">
        <p:scale>
          <a:sx n="86" d="100"/>
          <a:sy n="86" d="100"/>
        </p:scale>
        <p:origin x="47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ss W Copping" userId="e92a8f82-9147-4247-86fc-e0aed4665fe5" providerId="ADAL" clId="{D156A7F7-161B-438D-8626-6C53EC133EAE}"/>
    <pc:docChg chg="addSld modSld">
      <pc:chgData name="Miss W Copping" userId="e92a8f82-9147-4247-86fc-e0aed4665fe5" providerId="ADAL" clId="{D156A7F7-161B-438D-8626-6C53EC133EAE}" dt="2023-09-07T14:34:18.542" v="32" actId="20577"/>
      <pc:docMkLst>
        <pc:docMk/>
      </pc:docMkLst>
      <pc:sldChg chg="modTransition">
        <pc:chgData name="Miss W Copping" userId="e92a8f82-9147-4247-86fc-e0aed4665fe5" providerId="ADAL" clId="{D156A7F7-161B-438D-8626-6C53EC133EAE}" dt="2023-09-07T14:31:21.775" v="19"/>
        <pc:sldMkLst>
          <pc:docMk/>
          <pc:sldMk cId="4014033665" sldId="256"/>
        </pc:sldMkLst>
      </pc:sldChg>
      <pc:sldChg chg="modTransition">
        <pc:chgData name="Miss W Copping" userId="e92a8f82-9147-4247-86fc-e0aed4665fe5" providerId="ADAL" clId="{D156A7F7-161B-438D-8626-6C53EC133EAE}" dt="2023-09-07T14:31:28.039" v="20"/>
        <pc:sldMkLst>
          <pc:docMk/>
          <pc:sldMk cId="4111967472" sldId="257"/>
        </pc:sldMkLst>
      </pc:sldChg>
      <pc:sldChg chg="modTransition">
        <pc:chgData name="Miss W Copping" userId="e92a8f82-9147-4247-86fc-e0aed4665fe5" providerId="ADAL" clId="{D156A7F7-161B-438D-8626-6C53EC133EAE}" dt="2023-09-07T14:31:32.460" v="21"/>
        <pc:sldMkLst>
          <pc:docMk/>
          <pc:sldMk cId="3970950612" sldId="258"/>
        </pc:sldMkLst>
      </pc:sldChg>
      <pc:sldChg chg="modTransition">
        <pc:chgData name="Miss W Copping" userId="e92a8f82-9147-4247-86fc-e0aed4665fe5" providerId="ADAL" clId="{D156A7F7-161B-438D-8626-6C53EC133EAE}" dt="2023-09-07T14:31:43.553" v="22"/>
        <pc:sldMkLst>
          <pc:docMk/>
          <pc:sldMk cId="654948674" sldId="259"/>
        </pc:sldMkLst>
      </pc:sldChg>
      <pc:sldChg chg="modTransition">
        <pc:chgData name="Miss W Copping" userId="e92a8f82-9147-4247-86fc-e0aed4665fe5" providerId="ADAL" clId="{D156A7F7-161B-438D-8626-6C53EC133EAE}" dt="2023-09-07T14:31:51.849" v="23"/>
        <pc:sldMkLst>
          <pc:docMk/>
          <pc:sldMk cId="3725130905" sldId="260"/>
        </pc:sldMkLst>
      </pc:sldChg>
      <pc:sldChg chg="modTransition">
        <pc:chgData name="Miss W Copping" userId="e92a8f82-9147-4247-86fc-e0aed4665fe5" providerId="ADAL" clId="{D156A7F7-161B-438D-8626-6C53EC133EAE}" dt="2023-09-07T14:32:44.826" v="27"/>
        <pc:sldMkLst>
          <pc:docMk/>
          <pc:sldMk cId="1514256754" sldId="261"/>
        </pc:sldMkLst>
      </pc:sldChg>
      <pc:sldChg chg="modTransition">
        <pc:chgData name="Miss W Copping" userId="e92a8f82-9147-4247-86fc-e0aed4665fe5" providerId="ADAL" clId="{D156A7F7-161B-438D-8626-6C53EC133EAE}" dt="2023-09-07T14:32:19.646" v="25"/>
        <pc:sldMkLst>
          <pc:docMk/>
          <pc:sldMk cId="1629180013" sldId="262"/>
        </pc:sldMkLst>
      </pc:sldChg>
      <pc:sldChg chg="modTransition">
        <pc:chgData name="Miss W Copping" userId="e92a8f82-9147-4247-86fc-e0aed4665fe5" providerId="ADAL" clId="{D156A7F7-161B-438D-8626-6C53EC133EAE}" dt="2023-09-07T14:32:09.648" v="24"/>
        <pc:sldMkLst>
          <pc:docMk/>
          <pc:sldMk cId="2311817862" sldId="263"/>
        </pc:sldMkLst>
      </pc:sldChg>
      <pc:sldChg chg="modTransition">
        <pc:chgData name="Miss W Copping" userId="e92a8f82-9147-4247-86fc-e0aed4665fe5" providerId="ADAL" clId="{D156A7F7-161B-438D-8626-6C53EC133EAE}" dt="2023-09-07T14:33:01.461" v="29"/>
        <pc:sldMkLst>
          <pc:docMk/>
          <pc:sldMk cId="1838213337" sldId="264"/>
        </pc:sldMkLst>
      </pc:sldChg>
      <pc:sldChg chg="modSp modTransition">
        <pc:chgData name="Miss W Copping" userId="e92a8f82-9147-4247-86fc-e0aed4665fe5" providerId="ADAL" clId="{D156A7F7-161B-438D-8626-6C53EC133EAE}" dt="2023-09-07T14:34:18.542" v="32" actId="20577"/>
        <pc:sldMkLst>
          <pc:docMk/>
          <pc:sldMk cId="1102987167" sldId="265"/>
        </pc:sldMkLst>
        <pc:spChg chg="mod">
          <ac:chgData name="Miss W Copping" userId="e92a8f82-9147-4247-86fc-e0aed4665fe5" providerId="ADAL" clId="{D156A7F7-161B-438D-8626-6C53EC133EAE}" dt="2023-09-07T14:34:18.542" v="32" actId="20577"/>
          <ac:spMkLst>
            <pc:docMk/>
            <pc:sldMk cId="1102987167" sldId="265"/>
            <ac:spMk id="3" creationId="{DE7ACBBE-BD02-4619-9B5E-9F2CC594CDAA}"/>
          </ac:spMkLst>
        </pc:spChg>
      </pc:sldChg>
      <pc:sldChg chg="addSp delSp modSp add modTransition">
        <pc:chgData name="Miss W Copping" userId="e92a8f82-9147-4247-86fc-e0aed4665fe5" providerId="ADAL" clId="{D156A7F7-161B-438D-8626-6C53EC133EAE}" dt="2023-09-07T14:32:27.946" v="26"/>
        <pc:sldMkLst>
          <pc:docMk/>
          <pc:sldMk cId="215911645" sldId="266"/>
        </pc:sldMkLst>
        <pc:spChg chg="mod">
          <ac:chgData name="Miss W Copping" userId="e92a8f82-9147-4247-86fc-e0aed4665fe5" providerId="ADAL" clId="{D156A7F7-161B-438D-8626-6C53EC133EAE}" dt="2023-09-07T14:29:48.915" v="8" actId="20577"/>
          <ac:spMkLst>
            <pc:docMk/>
            <pc:sldMk cId="215911645" sldId="266"/>
            <ac:spMk id="2" creationId="{E49D605C-67D9-4ADD-B748-807B978DCC7C}"/>
          </ac:spMkLst>
        </pc:spChg>
        <pc:spChg chg="add del">
          <ac:chgData name="Miss W Copping" userId="e92a8f82-9147-4247-86fc-e0aed4665fe5" providerId="ADAL" clId="{D156A7F7-161B-438D-8626-6C53EC133EAE}" dt="2023-09-07T14:30:01.596" v="10"/>
          <ac:spMkLst>
            <pc:docMk/>
            <pc:sldMk cId="215911645" sldId="266"/>
            <ac:spMk id="3" creationId="{70A72185-BBA8-4413-8CEE-C6E4B73A3AB3}"/>
          </ac:spMkLst>
        </pc:spChg>
        <pc:spChg chg="add del">
          <ac:chgData name="Miss W Copping" userId="e92a8f82-9147-4247-86fc-e0aed4665fe5" providerId="ADAL" clId="{D156A7F7-161B-438D-8626-6C53EC133EAE}" dt="2023-09-07T14:30:01.596" v="10"/>
          <ac:spMkLst>
            <pc:docMk/>
            <pc:sldMk cId="215911645" sldId="266"/>
            <ac:spMk id="5" creationId="{CBA5E6D6-DD89-42BD-A133-D99A937089CF}"/>
          </ac:spMkLst>
        </pc:spChg>
        <pc:spChg chg="add del">
          <ac:chgData name="Miss W Copping" userId="e92a8f82-9147-4247-86fc-e0aed4665fe5" providerId="ADAL" clId="{D156A7F7-161B-438D-8626-6C53EC133EAE}" dt="2023-09-07T14:30:01.596" v="10"/>
          <ac:spMkLst>
            <pc:docMk/>
            <pc:sldMk cId="215911645" sldId="266"/>
            <ac:spMk id="6" creationId="{F4C47A1C-D52C-4090-9CF8-EC14074B07E9}"/>
          </ac:spMkLst>
        </pc:spChg>
        <pc:graphicFrameChg chg="add del mod">
          <ac:chgData name="Miss W Copping" userId="e92a8f82-9147-4247-86fc-e0aed4665fe5" providerId="ADAL" clId="{D156A7F7-161B-438D-8626-6C53EC133EAE}" dt="2023-09-07T14:30:01.596" v="10"/>
          <ac:graphicFrameMkLst>
            <pc:docMk/>
            <pc:sldMk cId="215911645" sldId="266"/>
            <ac:graphicFrameMk id="4" creationId="{D99F93ED-43F3-4713-B42E-476E6AE90257}"/>
          </ac:graphicFrameMkLst>
        </pc:graphicFrameChg>
        <pc:picChg chg="add mod">
          <ac:chgData name="Miss W Copping" userId="e92a8f82-9147-4247-86fc-e0aed4665fe5" providerId="ADAL" clId="{D156A7F7-161B-438D-8626-6C53EC133EAE}" dt="2023-09-07T14:31:13.125" v="18" actId="1076"/>
          <ac:picMkLst>
            <pc:docMk/>
            <pc:sldMk cId="215911645" sldId="266"/>
            <ac:picMk id="7" creationId="{18603B4B-DBF6-4BBC-AFA6-CF25035888A0}"/>
          </ac:picMkLst>
        </pc:picChg>
        <pc:picChg chg="add del">
          <ac:chgData name="Miss W Copping" userId="e92a8f82-9147-4247-86fc-e0aed4665fe5" providerId="ADAL" clId="{D156A7F7-161B-438D-8626-6C53EC133EAE}" dt="2023-09-07T14:30:01.596" v="10"/>
          <ac:picMkLst>
            <pc:docMk/>
            <pc:sldMk cId="215911645" sldId="266"/>
            <ac:picMk id="2049" creationId="{D9CC3BFA-7D03-4B21-864B-B4F0F6EFF6EB}"/>
          </ac:picMkLst>
        </pc:picChg>
        <pc:picChg chg="add del">
          <ac:chgData name="Miss W Copping" userId="e92a8f82-9147-4247-86fc-e0aed4665fe5" providerId="ADAL" clId="{D156A7F7-161B-438D-8626-6C53EC133EAE}" dt="2023-09-07T14:30:01.596" v="10"/>
          <ac:picMkLst>
            <pc:docMk/>
            <pc:sldMk cId="215911645" sldId="266"/>
            <ac:picMk id="2050" creationId="{49E72F87-D093-4BBB-AE04-F0B3F7496B28}"/>
          </ac:picMkLst>
        </pc:picChg>
        <pc:picChg chg="add del">
          <ac:chgData name="Miss W Copping" userId="e92a8f82-9147-4247-86fc-e0aed4665fe5" providerId="ADAL" clId="{D156A7F7-161B-438D-8626-6C53EC133EAE}" dt="2023-09-07T14:30:01.596" v="10"/>
          <ac:picMkLst>
            <pc:docMk/>
            <pc:sldMk cId="215911645" sldId="266"/>
            <ac:picMk id="2051" creationId="{37F623F0-FE66-4D73-8A38-D0A06F2068C0}"/>
          </ac:picMkLst>
        </pc:picChg>
        <pc:picChg chg="add del">
          <ac:chgData name="Miss W Copping" userId="e92a8f82-9147-4247-86fc-e0aed4665fe5" providerId="ADAL" clId="{D156A7F7-161B-438D-8626-6C53EC133EAE}" dt="2023-09-07T14:30:01.596" v="10"/>
          <ac:picMkLst>
            <pc:docMk/>
            <pc:sldMk cId="215911645" sldId="266"/>
            <ac:picMk id="2052" creationId="{8E2C6B3B-6001-4AA7-B697-7E1E4FD2CCB8}"/>
          </ac:picMkLst>
        </pc:picChg>
        <pc:picChg chg="add del">
          <ac:chgData name="Miss W Copping" userId="e92a8f82-9147-4247-86fc-e0aed4665fe5" providerId="ADAL" clId="{D156A7F7-161B-438D-8626-6C53EC133EAE}" dt="2023-09-07T14:30:01.596" v="10"/>
          <ac:picMkLst>
            <pc:docMk/>
            <pc:sldMk cId="215911645" sldId="266"/>
            <ac:picMk id="2053" creationId="{79CA7B58-F26F-4429-8370-66F75409345B}"/>
          </ac:picMkLst>
        </pc:picChg>
        <pc:picChg chg="add del">
          <ac:chgData name="Miss W Copping" userId="e92a8f82-9147-4247-86fc-e0aed4665fe5" providerId="ADAL" clId="{D156A7F7-161B-438D-8626-6C53EC133EAE}" dt="2023-09-07T14:30:01.596" v="10"/>
          <ac:picMkLst>
            <pc:docMk/>
            <pc:sldMk cId="215911645" sldId="266"/>
            <ac:picMk id="2054" creationId="{9415CCEE-7C3F-41C4-BFF7-A22ADFCABB5C}"/>
          </ac:picMkLst>
        </pc:picChg>
        <pc:picChg chg="add del">
          <ac:chgData name="Miss W Copping" userId="e92a8f82-9147-4247-86fc-e0aed4665fe5" providerId="ADAL" clId="{D156A7F7-161B-438D-8626-6C53EC133EAE}" dt="2023-09-07T14:30:01.596" v="10"/>
          <ac:picMkLst>
            <pc:docMk/>
            <pc:sldMk cId="215911645" sldId="266"/>
            <ac:picMk id="2055" creationId="{C4028006-E3EC-4E7B-ADDA-DD760A72D120}"/>
          </ac:picMkLst>
        </pc:picChg>
        <pc:picChg chg="add del">
          <ac:chgData name="Miss W Copping" userId="e92a8f82-9147-4247-86fc-e0aed4665fe5" providerId="ADAL" clId="{D156A7F7-161B-438D-8626-6C53EC133EAE}" dt="2023-09-07T14:30:01.596" v="10"/>
          <ac:picMkLst>
            <pc:docMk/>
            <pc:sldMk cId="215911645" sldId="266"/>
            <ac:picMk id="2056" creationId="{1CA22057-7EE2-4B0F-A9DB-B0B7A2CEA7EF}"/>
          </ac:picMkLst>
        </pc:picChg>
        <pc:picChg chg="add del">
          <ac:chgData name="Miss W Copping" userId="e92a8f82-9147-4247-86fc-e0aed4665fe5" providerId="ADAL" clId="{D156A7F7-161B-438D-8626-6C53EC133EAE}" dt="2023-09-07T14:30:01.596" v="10"/>
          <ac:picMkLst>
            <pc:docMk/>
            <pc:sldMk cId="215911645" sldId="266"/>
            <ac:picMk id="2057" creationId="{5506161F-30CB-412F-AC25-587046ECCF3A}"/>
          </ac:picMkLst>
        </pc:picChg>
        <pc:picChg chg="add del">
          <ac:chgData name="Miss W Copping" userId="e92a8f82-9147-4247-86fc-e0aed4665fe5" providerId="ADAL" clId="{D156A7F7-161B-438D-8626-6C53EC133EAE}" dt="2023-09-07T14:30:01.596" v="10"/>
          <ac:picMkLst>
            <pc:docMk/>
            <pc:sldMk cId="215911645" sldId="266"/>
            <ac:picMk id="2058" creationId="{2690E1B6-6412-475A-BDE4-C83A0B101F42}"/>
          </ac:picMkLst>
        </pc:picChg>
        <pc:picChg chg="add del">
          <ac:chgData name="Miss W Copping" userId="e92a8f82-9147-4247-86fc-e0aed4665fe5" providerId="ADAL" clId="{D156A7F7-161B-438D-8626-6C53EC133EAE}" dt="2023-09-07T14:30:01.596" v="10"/>
          <ac:picMkLst>
            <pc:docMk/>
            <pc:sldMk cId="215911645" sldId="266"/>
            <ac:picMk id="2059" creationId="{9FC77394-EADF-4805-9C23-DD5EB53E735F}"/>
          </ac:picMkLst>
        </pc:picChg>
        <pc:picChg chg="add del">
          <ac:chgData name="Miss W Copping" userId="e92a8f82-9147-4247-86fc-e0aed4665fe5" providerId="ADAL" clId="{D156A7F7-161B-438D-8626-6C53EC133EAE}" dt="2023-09-07T14:30:01.596" v="10"/>
          <ac:picMkLst>
            <pc:docMk/>
            <pc:sldMk cId="215911645" sldId="266"/>
            <ac:picMk id="2060" creationId="{4891E578-DE5A-470C-8613-8F993AE4D430}"/>
          </ac:picMkLst>
        </pc:picChg>
      </pc:sldChg>
    </pc:docChg>
  </pc:docChgLst>
  <pc:docChgLst>
    <pc:chgData name="Miss W Copping" userId="e92a8f82-9147-4247-86fc-e0aed4665fe5" providerId="ADAL" clId="{9407239A-A400-4B33-842A-827D1AFA4F79}"/>
    <pc:docChg chg="addSld modSld">
      <pc:chgData name="Miss W Copping" userId="e92a8f82-9147-4247-86fc-e0aed4665fe5" providerId="ADAL" clId="{9407239A-A400-4B33-842A-827D1AFA4F79}" dt="2023-09-02T10:48:34.658" v="711" actId="20577"/>
      <pc:docMkLst>
        <pc:docMk/>
      </pc:docMkLst>
      <pc:sldChg chg="modSp">
        <pc:chgData name="Miss W Copping" userId="e92a8f82-9147-4247-86fc-e0aed4665fe5" providerId="ADAL" clId="{9407239A-A400-4B33-842A-827D1AFA4F79}" dt="2023-09-02T10:48:34.658" v="711" actId="20577"/>
        <pc:sldMkLst>
          <pc:docMk/>
          <pc:sldMk cId="654948674" sldId="259"/>
        </pc:sldMkLst>
        <pc:spChg chg="mod">
          <ac:chgData name="Miss W Copping" userId="e92a8f82-9147-4247-86fc-e0aed4665fe5" providerId="ADAL" clId="{9407239A-A400-4B33-842A-827D1AFA4F79}" dt="2023-09-02T10:48:34.658" v="711" actId="20577"/>
          <ac:spMkLst>
            <pc:docMk/>
            <pc:sldMk cId="654948674" sldId="259"/>
            <ac:spMk id="3" creationId="{80754ACB-12BD-40D6-9C01-FAAD15EC02A6}"/>
          </ac:spMkLst>
        </pc:spChg>
      </pc:sldChg>
      <pc:sldChg chg="modSp">
        <pc:chgData name="Miss W Copping" userId="e92a8f82-9147-4247-86fc-e0aed4665fe5" providerId="ADAL" clId="{9407239A-A400-4B33-842A-827D1AFA4F79}" dt="2023-09-02T10:41:44.574" v="52" actId="20577"/>
        <pc:sldMkLst>
          <pc:docMk/>
          <pc:sldMk cId="2311817862" sldId="263"/>
        </pc:sldMkLst>
        <pc:spChg chg="mod">
          <ac:chgData name="Miss W Copping" userId="e92a8f82-9147-4247-86fc-e0aed4665fe5" providerId="ADAL" clId="{9407239A-A400-4B33-842A-827D1AFA4F79}" dt="2023-09-02T10:41:44.574" v="52" actId="20577"/>
          <ac:spMkLst>
            <pc:docMk/>
            <pc:sldMk cId="2311817862" sldId="263"/>
            <ac:spMk id="3" creationId="{30451418-AD41-4118-833A-51AC326A2210}"/>
          </ac:spMkLst>
        </pc:spChg>
      </pc:sldChg>
      <pc:sldChg chg="modSp add">
        <pc:chgData name="Miss W Copping" userId="e92a8f82-9147-4247-86fc-e0aed4665fe5" providerId="ADAL" clId="{9407239A-A400-4B33-842A-827D1AFA4F79}" dt="2023-09-02T10:48:06.126" v="709" actId="20577"/>
        <pc:sldMkLst>
          <pc:docMk/>
          <pc:sldMk cId="1102987167" sldId="265"/>
        </pc:sldMkLst>
        <pc:spChg chg="mod">
          <ac:chgData name="Miss W Copping" userId="e92a8f82-9147-4247-86fc-e0aed4665fe5" providerId="ADAL" clId="{9407239A-A400-4B33-842A-827D1AFA4F79}" dt="2023-09-02T10:42:45.273" v="90" actId="20577"/>
          <ac:spMkLst>
            <pc:docMk/>
            <pc:sldMk cId="1102987167" sldId="265"/>
            <ac:spMk id="2" creationId="{78D82CD8-A2C9-40C3-8B94-3837FD014FD9}"/>
          </ac:spMkLst>
        </pc:spChg>
        <pc:spChg chg="mod">
          <ac:chgData name="Miss W Copping" userId="e92a8f82-9147-4247-86fc-e0aed4665fe5" providerId="ADAL" clId="{9407239A-A400-4B33-842A-827D1AFA4F79}" dt="2023-09-02T10:48:06.126" v="709" actId="20577"/>
          <ac:spMkLst>
            <pc:docMk/>
            <pc:sldMk cId="1102987167" sldId="265"/>
            <ac:spMk id="3" creationId="{DE7ACBBE-BD02-4619-9B5E-9F2CC594CDA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9/7/2023</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9/7/2023</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9/7/2023</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9/7/2023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9/7/2023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9/7/2023</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9/7/2023</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gov.uk/guidance/multiplication-tables-check-development-proces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wcop4289@bampton.oxon.sch.uk"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61D5D-7A42-4807-9016-6CAD14616B62}"/>
              </a:ext>
            </a:extLst>
          </p:cNvPr>
          <p:cNvSpPr>
            <a:spLocks noGrp="1"/>
          </p:cNvSpPr>
          <p:nvPr>
            <p:ph type="ctrTitle"/>
          </p:nvPr>
        </p:nvSpPr>
        <p:spPr/>
        <p:txBody>
          <a:bodyPr/>
          <a:lstStyle/>
          <a:p>
            <a:r>
              <a:rPr lang="en-GB" dirty="0"/>
              <a:t>Welcome to year 4 kingfishers </a:t>
            </a:r>
            <a:endParaRPr lang="en-US" dirty="0"/>
          </a:p>
        </p:txBody>
      </p:sp>
      <p:sp>
        <p:nvSpPr>
          <p:cNvPr id="3" name="Subtitle 2">
            <a:extLst>
              <a:ext uri="{FF2B5EF4-FFF2-40B4-BE49-F238E27FC236}">
                <a16:creationId xmlns:a16="http://schemas.microsoft.com/office/drawing/2014/main" id="{739AF9CC-442B-49F7-864D-8945FAF89331}"/>
              </a:ext>
            </a:extLst>
          </p:cNvPr>
          <p:cNvSpPr>
            <a:spLocks noGrp="1"/>
          </p:cNvSpPr>
          <p:nvPr>
            <p:ph type="subTitle" idx="1"/>
          </p:nvPr>
        </p:nvSpPr>
        <p:spPr>
          <a:xfrm>
            <a:off x="581191" y="2610079"/>
            <a:ext cx="10993546" cy="590321"/>
          </a:xfrm>
        </p:spPr>
        <p:txBody>
          <a:bodyPr/>
          <a:lstStyle/>
          <a:p>
            <a:r>
              <a:rPr lang="en-GB" dirty="0"/>
              <a:t>MISS Copping </a:t>
            </a:r>
            <a:endParaRPr lang="en-US" dirty="0"/>
          </a:p>
        </p:txBody>
      </p:sp>
      <p:sp>
        <p:nvSpPr>
          <p:cNvPr id="4" name="AutoShape 2" descr="Image result for kingfisher CLIPART">
            <a:extLst>
              <a:ext uri="{FF2B5EF4-FFF2-40B4-BE49-F238E27FC236}">
                <a16:creationId xmlns:a16="http://schemas.microsoft.com/office/drawing/2014/main" id="{4D546A48-1BF5-4572-8038-12D9E0E9FB5D}"/>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4" descr="Image result for kingfisher CLIPART">
            <a:extLst>
              <a:ext uri="{FF2B5EF4-FFF2-40B4-BE49-F238E27FC236}">
                <a16:creationId xmlns:a16="http://schemas.microsoft.com/office/drawing/2014/main" id="{5B8F8CC0-620C-48C3-B252-0DB7F47211BD}"/>
              </a:ext>
            </a:extLst>
          </p:cNvPr>
          <p:cNvSpPr>
            <a:spLocks noChangeAspect="1" noChangeArrowheads="1"/>
          </p:cNvSpPr>
          <p:nvPr/>
        </p:nvSpPr>
        <p:spPr bwMode="auto">
          <a:xfrm>
            <a:off x="6096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6" descr="Image result for kingfisher CLIPART">
            <a:extLst>
              <a:ext uri="{FF2B5EF4-FFF2-40B4-BE49-F238E27FC236}">
                <a16:creationId xmlns:a16="http://schemas.microsoft.com/office/drawing/2014/main" id="{AA9C1098-B36A-4ED8-BBC4-287B8CA8E3E4}"/>
              </a:ext>
            </a:extLst>
          </p:cNvPr>
          <p:cNvSpPr>
            <a:spLocks noChangeAspect="1" noChangeArrowheads="1"/>
          </p:cNvSpPr>
          <p:nvPr/>
        </p:nvSpPr>
        <p:spPr bwMode="auto">
          <a:xfrm>
            <a:off x="6248400" y="35814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34" name="Picture 10" descr="Related image">
            <a:extLst>
              <a:ext uri="{FF2B5EF4-FFF2-40B4-BE49-F238E27FC236}">
                <a16:creationId xmlns:a16="http://schemas.microsoft.com/office/drawing/2014/main" id="{F349BD60-EB00-4833-BCD8-94031DAE760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41069" y="3581400"/>
            <a:ext cx="2405061" cy="24815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403366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D82CD8-A2C9-40C3-8B94-3837FD014FD9}"/>
              </a:ext>
            </a:extLst>
          </p:cNvPr>
          <p:cNvSpPr>
            <a:spLocks noGrp="1"/>
          </p:cNvSpPr>
          <p:nvPr>
            <p:ph type="title"/>
          </p:nvPr>
        </p:nvSpPr>
        <p:spPr/>
        <p:txBody>
          <a:bodyPr/>
          <a:lstStyle/>
          <a:p>
            <a:r>
              <a:rPr lang="en-GB" dirty="0"/>
              <a:t>How would you like to be contacted?</a:t>
            </a:r>
          </a:p>
        </p:txBody>
      </p:sp>
      <p:sp>
        <p:nvSpPr>
          <p:cNvPr id="3" name="Content Placeholder 2">
            <a:extLst>
              <a:ext uri="{FF2B5EF4-FFF2-40B4-BE49-F238E27FC236}">
                <a16:creationId xmlns:a16="http://schemas.microsoft.com/office/drawing/2014/main" id="{DE7ACBBE-BD02-4619-9B5E-9F2CC594CDAA}"/>
              </a:ext>
            </a:extLst>
          </p:cNvPr>
          <p:cNvSpPr>
            <a:spLocks noGrp="1"/>
          </p:cNvSpPr>
          <p:nvPr>
            <p:ph idx="1"/>
          </p:nvPr>
        </p:nvSpPr>
        <p:spPr/>
        <p:txBody>
          <a:bodyPr/>
          <a:lstStyle/>
          <a:p>
            <a:r>
              <a:rPr lang="en-GB" dirty="0"/>
              <a:t>Some parents wish to be contacted via a phone call at the end of a school day;</a:t>
            </a:r>
          </a:p>
          <a:p>
            <a:r>
              <a:rPr lang="en-GB" dirty="0"/>
              <a:t>Some parents would like to be contacted by email;</a:t>
            </a:r>
          </a:p>
          <a:p>
            <a:r>
              <a:rPr lang="en-GB" dirty="0"/>
              <a:t>Some parents prefer to be contacted via Dojo;</a:t>
            </a:r>
          </a:p>
          <a:p>
            <a:r>
              <a:rPr lang="en-GB" dirty="0"/>
              <a:t>Some parents prefer to be contacted in person at pick up time.</a:t>
            </a:r>
          </a:p>
          <a:p>
            <a:endParaRPr lang="en-GB" dirty="0"/>
          </a:p>
          <a:p>
            <a:r>
              <a:rPr lang="en-GB" dirty="0"/>
              <a:t>To help me know which is best for you and for optimum communication, please complete the questionnaire along with best email address/phone number if </a:t>
            </a:r>
            <a:r>
              <a:rPr lang="en-GB"/>
              <a:t>this is </a:t>
            </a:r>
            <a:r>
              <a:rPr lang="en-GB" dirty="0"/>
              <a:t>the option you have chosen. </a:t>
            </a:r>
          </a:p>
        </p:txBody>
      </p:sp>
    </p:spTree>
    <p:extLst>
      <p:ext uri="{BB962C8B-B14F-4D97-AF65-F5344CB8AC3E}">
        <p14:creationId xmlns:p14="http://schemas.microsoft.com/office/powerpoint/2010/main" val="1102987167"/>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96E72-ECB5-4286-8863-0128F9E9D285}"/>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45639D90-707F-4950-98B9-2B5E18E11363}"/>
              </a:ext>
            </a:extLst>
          </p:cNvPr>
          <p:cNvSpPr>
            <a:spLocks noGrp="1"/>
          </p:cNvSpPr>
          <p:nvPr>
            <p:ph idx="1"/>
          </p:nvPr>
        </p:nvSpPr>
        <p:spPr/>
        <p:txBody>
          <a:bodyPr/>
          <a:lstStyle/>
          <a:p>
            <a:r>
              <a:rPr lang="en-GB" dirty="0"/>
              <a:t>Thank you for your time.</a:t>
            </a:r>
          </a:p>
        </p:txBody>
      </p:sp>
      <p:pic>
        <p:nvPicPr>
          <p:cNvPr id="4" name="Picture 10" descr="Related image">
            <a:extLst>
              <a:ext uri="{FF2B5EF4-FFF2-40B4-BE49-F238E27FC236}">
                <a16:creationId xmlns:a16="http://schemas.microsoft.com/office/drawing/2014/main" id="{97B817EC-3330-4CE7-AF2E-6734307B06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09862" y="5107998"/>
            <a:ext cx="1564887" cy="16146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8213337"/>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402F76-ECE0-409B-A305-204B5F6B1647}"/>
              </a:ext>
            </a:extLst>
          </p:cNvPr>
          <p:cNvSpPr>
            <a:spLocks noGrp="1"/>
          </p:cNvSpPr>
          <p:nvPr>
            <p:ph type="title"/>
          </p:nvPr>
        </p:nvSpPr>
        <p:spPr/>
        <p:txBody>
          <a:bodyPr/>
          <a:lstStyle/>
          <a:p>
            <a:r>
              <a:rPr lang="en-GB" dirty="0"/>
              <a:t>WHAT TO BRING TO SCHOOL </a:t>
            </a:r>
            <a:endParaRPr lang="en-US" dirty="0"/>
          </a:p>
        </p:txBody>
      </p:sp>
      <p:sp>
        <p:nvSpPr>
          <p:cNvPr id="3" name="Content Placeholder 2">
            <a:extLst>
              <a:ext uri="{FF2B5EF4-FFF2-40B4-BE49-F238E27FC236}">
                <a16:creationId xmlns:a16="http://schemas.microsoft.com/office/drawing/2014/main" id="{84BED658-DA32-4FF1-BAD6-42EF01397BCD}"/>
              </a:ext>
            </a:extLst>
          </p:cNvPr>
          <p:cNvSpPr>
            <a:spLocks noGrp="1"/>
          </p:cNvSpPr>
          <p:nvPr>
            <p:ph idx="1"/>
          </p:nvPr>
        </p:nvSpPr>
        <p:spPr/>
        <p:txBody>
          <a:bodyPr>
            <a:normAutofit fontScale="77500" lnSpcReduction="20000"/>
          </a:bodyPr>
          <a:lstStyle/>
          <a:p>
            <a:r>
              <a:rPr lang="en-GB" sz="2800" dirty="0"/>
              <a:t>Snack for Snack and Story (fruit or vegetables)</a:t>
            </a:r>
          </a:p>
          <a:p>
            <a:r>
              <a:rPr lang="en-GB" sz="2800" dirty="0"/>
              <a:t>Water bottle – named </a:t>
            </a:r>
          </a:p>
          <a:p>
            <a:r>
              <a:rPr lang="en-GB" sz="2800" dirty="0"/>
              <a:t>PE Kit to be worn Monday and Tuesday</a:t>
            </a:r>
          </a:p>
          <a:p>
            <a:r>
              <a:rPr lang="en-GB" sz="2800" dirty="0"/>
              <a:t>Lunch </a:t>
            </a:r>
          </a:p>
          <a:p>
            <a:r>
              <a:rPr lang="en-GB" sz="2800" dirty="0"/>
              <a:t>Book bag with reading record and banded reading book</a:t>
            </a:r>
          </a:p>
          <a:p>
            <a:r>
              <a:rPr lang="en-GB" sz="2800" dirty="0"/>
              <a:t>Old t-shirt for art activities to be kept in school.  </a:t>
            </a:r>
          </a:p>
          <a:p>
            <a:pPr marL="0" indent="0">
              <a:buNone/>
            </a:pPr>
            <a:r>
              <a:rPr lang="en-GB" sz="2800" dirty="0"/>
              <a:t>(Please do not bring in toys, jewellery or items from home unless this is for  </a:t>
            </a:r>
          </a:p>
          <a:p>
            <a:pPr marL="0" indent="0">
              <a:buNone/>
            </a:pPr>
            <a:r>
              <a:rPr lang="en-GB" sz="2800" dirty="0"/>
              <a:t>Celebration Assembly, or is specified on your child’s plan or has been arranged with </a:t>
            </a:r>
          </a:p>
          <a:p>
            <a:pPr marL="0" indent="0">
              <a:buNone/>
            </a:pPr>
            <a:r>
              <a:rPr lang="en-GB" sz="2800" dirty="0"/>
              <a:t>the class teacher).</a:t>
            </a:r>
          </a:p>
        </p:txBody>
      </p:sp>
      <p:pic>
        <p:nvPicPr>
          <p:cNvPr id="4" name="Picture 10" descr="Related image">
            <a:extLst>
              <a:ext uri="{FF2B5EF4-FFF2-40B4-BE49-F238E27FC236}">
                <a16:creationId xmlns:a16="http://schemas.microsoft.com/office/drawing/2014/main" id="{ACE17C4B-2443-4A77-9A16-C61A10BDB60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09862" y="5107998"/>
            <a:ext cx="1564887" cy="16146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1967472"/>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7079F-63A9-4AD1-820F-314EA839C6D0}"/>
              </a:ext>
            </a:extLst>
          </p:cNvPr>
          <p:cNvSpPr>
            <a:spLocks noGrp="1"/>
          </p:cNvSpPr>
          <p:nvPr>
            <p:ph type="title"/>
          </p:nvPr>
        </p:nvSpPr>
        <p:spPr/>
        <p:txBody>
          <a:bodyPr/>
          <a:lstStyle/>
          <a:p>
            <a:r>
              <a:rPr lang="en-GB" dirty="0"/>
              <a:t>Homework </a:t>
            </a:r>
            <a:endParaRPr lang="en-US" dirty="0"/>
          </a:p>
        </p:txBody>
      </p:sp>
      <p:sp>
        <p:nvSpPr>
          <p:cNvPr id="3" name="Content Placeholder 2">
            <a:extLst>
              <a:ext uri="{FF2B5EF4-FFF2-40B4-BE49-F238E27FC236}">
                <a16:creationId xmlns:a16="http://schemas.microsoft.com/office/drawing/2014/main" id="{1E8C20F3-148B-4B29-A4CA-CB6039C47165}"/>
              </a:ext>
            </a:extLst>
          </p:cNvPr>
          <p:cNvSpPr>
            <a:spLocks noGrp="1"/>
          </p:cNvSpPr>
          <p:nvPr>
            <p:ph idx="1"/>
          </p:nvPr>
        </p:nvSpPr>
        <p:spPr>
          <a:xfrm>
            <a:off x="581192" y="2180496"/>
            <a:ext cx="11029615" cy="4254810"/>
          </a:xfrm>
        </p:spPr>
        <p:txBody>
          <a:bodyPr>
            <a:normAutofit lnSpcReduction="10000"/>
          </a:bodyPr>
          <a:lstStyle/>
          <a:p>
            <a:pPr marL="0" indent="0">
              <a:buNone/>
            </a:pPr>
            <a:r>
              <a:rPr lang="en-GB" sz="2400" dirty="0"/>
              <a:t>Homework will consist of:</a:t>
            </a:r>
          </a:p>
          <a:p>
            <a:pPr lvl="0"/>
            <a:r>
              <a:rPr lang="en-GB" sz="2400" dirty="0"/>
              <a:t>Spelling task or investigation to support the learning objectives of the week.</a:t>
            </a:r>
          </a:p>
          <a:p>
            <a:r>
              <a:rPr lang="en-GB" sz="2400" dirty="0"/>
              <a:t>Ongoing spellings – (from year 2 word list if these are not secure) 3/4 word list</a:t>
            </a:r>
          </a:p>
          <a:p>
            <a:pPr lvl="0"/>
            <a:r>
              <a:rPr lang="en-GB" sz="2400" dirty="0"/>
              <a:t>Maths activity to consolidate, use and apply a concept.</a:t>
            </a:r>
          </a:p>
          <a:p>
            <a:pPr lvl="0"/>
            <a:r>
              <a:rPr lang="en-GB" sz="2400" dirty="0"/>
              <a:t>Reading, at least 5 times a week and preferably to an adult.</a:t>
            </a:r>
          </a:p>
          <a:p>
            <a:pPr lvl="0"/>
            <a:r>
              <a:rPr lang="en-GB" sz="2400" dirty="0"/>
              <a:t>For further opportunities for home learning, a grid of possibilities and any supporting resources can be found on school website under Kingfisher’s page.</a:t>
            </a:r>
          </a:p>
          <a:p>
            <a:r>
              <a:rPr lang="en-GB" sz="2400" dirty="0"/>
              <a:t>Homework to be sent home on Fridays and needs to come back to school </a:t>
            </a:r>
          </a:p>
          <a:p>
            <a:pPr marL="0" indent="0">
              <a:buNone/>
            </a:pPr>
            <a:r>
              <a:rPr lang="en-GB" sz="2400" dirty="0"/>
              <a:t>on Wednesday. </a:t>
            </a:r>
          </a:p>
        </p:txBody>
      </p:sp>
      <p:pic>
        <p:nvPicPr>
          <p:cNvPr id="5" name="Picture 10" descr="Related image">
            <a:extLst>
              <a:ext uri="{FF2B5EF4-FFF2-40B4-BE49-F238E27FC236}">
                <a16:creationId xmlns:a16="http://schemas.microsoft.com/office/drawing/2014/main" id="{144179CE-AFB5-49CC-BE33-2C8D94892F5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09862" y="5107998"/>
            <a:ext cx="1564887" cy="16146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0950612"/>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3D79BA-DB0E-4417-8F54-6BEB331307ED}"/>
              </a:ext>
            </a:extLst>
          </p:cNvPr>
          <p:cNvSpPr>
            <a:spLocks noGrp="1"/>
          </p:cNvSpPr>
          <p:nvPr>
            <p:ph type="title"/>
          </p:nvPr>
        </p:nvSpPr>
        <p:spPr/>
        <p:txBody>
          <a:bodyPr/>
          <a:lstStyle/>
          <a:p>
            <a:r>
              <a:rPr lang="en-GB" dirty="0"/>
              <a:t>Days to remember</a:t>
            </a:r>
            <a:endParaRPr lang="en-US" dirty="0"/>
          </a:p>
        </p:txBody>
      </p:sp>
      <p:sp>
        <p:nvSpPr>
          <p:cNvPr id="3" name="Content Placeholder 2">
            <a:extLst>
              <a:ext uri="{FF2B5EF4-FFF2-40B4-BE49-F238E27FC236}">
                <a16:creationId xmlns:a16="http://schemas.microsoft.com/office/drawing/2014/main" id="{80754ACB-12BD-40D6-9C01-FAAD15EC02A6}"/>
              </a:ext>
            </a:extLst>
          </p:cNvPr>
          <p:cNvSpPr>
            <a:spLocks noGrp="1"/>
          </p:cNvSpPr>
          <p:nvPr>
            <p:ph idx="1"/>
          </p:nvPr>
        </p:nvSpPr>
        <p:spPr/>
        <p:txBody>
          <a:bodyPr>
            <a:normAutofit/>
          </a:bodyPr>
          <a:lstStyle/>
          <a:p>
            <a:pPr marL="0" indent="0">
              <a:buNone/>
            </a:pPr>
            <a:r>
              <a:rPr lang="en-GB" sz="3200" b="1" dirty="0"/>
              <a:t>Monday – </a:t>
            </a:r>
            <a:r>
              <a:rPr lang="en-GB" sz="3200" dirty="0"/>
              <a:t>Mrs Shuttleworth teaching pm</a:t>
            </a:r>
            <a:endParaRPr lang="en-GB" sz="3200" b="1" dirty="0"/>
          </a:p>
          <a:p>
            <a:pPr marL="0" indent="0">
              <a:buNone/>
            </a:pPr>
            <a:r>
              <a:rPr lang="en-GB" sz="3200" b="1"/>
              <a:t>Tuesday </a:t>
            </a:r>
            <a:r>
              <a:rPr lang="en-GB" sz="3200" b="1" dirty="0"/>
              <a:t>– </a:t>
            </a:r>
            <a:r>
              <a:rPr lang="en-GB" sz="3200" dirty="0"/>
              <a:t>Mrs Smith teaching all day</a:t>
            </a:r>
            <a:endParaRPr lang="en-GB" sz="3200" b="1" dirty="0"/>
          </a:p>
          <a:p>
            <a:pPr marL="0" indent="0">
              <a:buNone/>
            </a:pPr>
            <a:r>
              <a:rPr lang="en-GB" sz="3200" b="1" dirty="0"/>
              <a:t>Wednesday – </a:t>
            </a:r>
            <a:r>
              <a:rPr lang="en-GB" sz="3200" dirty="0"/>
              <a:t>Homework due &amp; Reading Records checked</a:t>
            </a:r>
          </a:p>
          <a:p>
            <a:pPr marL="0" indent="0">
              <a:buNone/>
            </a:pPr>
            <a:r>
              <a:rPr lang="en-GB" sz="3200" b="1" dirty="0"/>
              <a:t>Monday &amp; Tuesday – </a:t>
            </a:r>
            <a:r>
              <a:rPr lang="en-GB" sz="3200" dirty="0"/>
              <a:t>PE – come to school in PE kit </a:t>
            </a:r>
          </a:p>
          <a:p>
            <a:pPr marL="0" indent="0">
              <a:buNone/>
            </a:pPr>
            <a:r>
              <a:rPr lang="en-GB" sz="3200" dirty="0"/>
              <a:t>(Swimming will be on Tuesdays in term 5) </a:t>
            </a:r>
          </a:p>
        </p:txBody>
      </p:sp>
      <p:pic>
        <p:nvPicPr>
          <p:cNvPr id="5" name="Picture 10" descr="Related image">
            <a:extLst>
              <a:ext uri="{FF2B5EF4-FFF2-40B4-BE49-F238E27FC236}">
                <a16:creationId xmlns:a16="http://schemas.microsoft.com/office/drawing/2014/main" id="{8E78568D-B960-414F-AC77-3DC1F49FF7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09862" y="5107998"/>
            <a:ext cx="1564887" cy="16146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54948674"/>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9902F-7F2D-4FAE-B3A7-6B4B79DF7430}"/>
              </a:ext>
            </a:extLst>
          </p:cNvPr>
          <p:cNvSpPr>
            <a:spLocks noGrp="1"/>
          </p:cNvSpPr>
          <p:nvPr>
            <p:ph type="title"/>
          </p:nvPr>
        </p:nvSpPr>
        <p:spPr/>
        <p:txBody>
          <a:bodyPr/>
          <a:lstStyle/>
          <a:p>
            <a:r>
              <a:rPr lang="en-GB" dirty="0"/>
              <a:t>Teaching and learning </a:t>
            </a:r>
            <a:endParaRPr lang="en-US" dirty="0"/>
          </a:p>
        </p:txBody>
      </p:sp>
      <p:sp>
        <p:nvSpPr>
          <p:cNvPr id="3" name="Content Placeholder 2">
            <a:extLst>
              <a:ext uri="{FF2B5EF4-FFF2-40B4-BE49-F238E27FC236}">
                <a16:creationId xmlns:a16="http://schemas.microsoft.com/office/drawing/2014/main" id="{9B0089D7-A598-4E48-B4B5-2046777D99DA}"/>
              </a:ext>
            </a:extLst>
          </p:cNvPr>
          <p:cNvSpPr>
            <a:spLocks noGrp="1"/>
          </p:cNvSpPr>
          <p:nvPr>
            <p:ph idx="1"/>
          </p:nvPr>
        </p:nvSpPr>
        <p:spPr>
          <a:xfrm>
            <a:off x="581192" y="1896894"/>
            <a:ext cx="11029615" cy="4591454"/>
          </a:xfrm>
        </p:spPr>
        <p:txBody>
          <a:bodyPr>
            <a:normAutofit fontScale="92500" lnSpcReduction="20000"/>
          </a:bodyPr>
          <a:lstStyle/>
          <a:p>
            <a:pPr marL="0" indent="0">
              <a:buNone/>
            </a:pPr>
            <a:r>
              <a:rPr lang="en-GB" sz="2000" dirty="0"/>
              <a:t>Medium Term Plan is on the website and covers all subjects:</a:t>
            </a:r>
          </a:p>
          <a:p>
            <a:pPr marL="0" indent="0">
              <a:buNone/>
            </a:pPr>
            <a:r>
              <a:rPr lang="en-GB" sz="2000" dirty="0"/>
              <a:t>Topic (History, Geography, Art, Design &amp; Technology): Invasion</a:t>
            </a:r>
          </a:p>
          <a:p>
            <a:pPr marL="0" indent="0">
              <a:buNone/>
            </a:pPr>
            <a:r>
              <a:rPr lang="en-GB" sz="2000" dirty="0"/>
              <a:t>Maths: Place Value – numbers to 1,000 &amp; Review of column addition &amp; subtraction</a:t>
            </a:r>
          </a:p>
          <a:p>
            <a:pPr marL="0" indent="0">
              <a:buNone/>
            </a:pPr>
            <a:r>
              <a:rPr lang="en-GB" sz="2000" dirty="0"/>
              <a:t>English: ‘The Vestments’ and ‘The Owl and the Pussycat’ by Edward Lear,</a:t>
            </a:r>
            <a:r>
              <a:rPr lang="en-GB" dirty="0"/>
              <a:t> Nonsense Poetry by:  </a:t>
            </a:r>
            <a:r>
              <a:rPr lang="en-GB" dirty="0" err="1"/>
              <a:t>Agard</a:t>
            </a:r>
            <a:r>
              <a:rPr lang="en-GB" dirty="0"/>
              <a:t>, Causley, Milligan, Belloc, Prelutsky and Rosen</a:t>
            </a:r>
            <a:r>
              <a:rPr lang="en-GB" sz="2000" dirty="0"/>
              <a:t> – How well can you understand ‘clever nonsense’; </a:t>
            </a:r>
            <a:r>
              <a:rPr lang="en-GB" dirty="0"/>
              <a:t>Gut Garden – A Journey into the Wonderful World of your Microbiome’.</a:t>
            </a:r>
            <a:endParaRPr lang="en-GB" sz="2000" dirty="0"/>
          </a:p>
          <a:p>
            <a:pPr marL="0" indent="0">
              <a:buNone/>
            </a:pPr>
            <a:r>
              <a:rPr lang="en-GB" sz="2000" dirty="0"/>
              <a:t>Science: The Digestive System</a:t>
            </a:r>
          </a:p>
          <a:p>
            <a:pPr marL="0" indent="0">
              <a:buNone/>
            </a:pPr>
            <a:r>
              <a:rPr lang="en-GB" sz="2000" dirty="0"/>
              <a:t>ICT:</a:t>
            </a:r>
            <a:r>
              <a:rPr lang="en-GB" dirty="0"/>
              <a:t> Staying Safe Online &amp; Evaluating Digital Content, Research into features of ecosystems.</a:t>
            </a:r>
            <a:endParaRPr lang="en-GB" sz="2000" dirty="0"/>
          </a:p>
          <a:p>
            <a:pPr marL="0" indent="0">
              <a:buNone/>
            </a:pPr>
            <a:r>
              <a:rPr lang="en-GB" sz="2000" dirty="0"/>
              <a:t>Music: The Vikings</a:t>
            </a:r>
          </a:p>
          <a:p>
            <a:pPr marL="0" indent="0">
              <a:buNone/>
            </a:pPr>
            <a:r>
              <a:rPr lang="en-GB" sz="2000" dirty="0"/>
              <a:t>PSHE: Being Me in My World</a:t>
            </a:r>
          </a:p>
          <a:p>
            <a:pPr marL="0" indent="0">
              <a:buNone/>
            </a:pPr>
            <a:r>
              <a:rPr lang="en-GB" sz="2000" dirty="0"/>
              <a:t>Growth Mindset: From Failure to Success</a:t>
            </a:r>
          </a:p>
          <a:p>
            <a:pPr marL="0" indent="0">
              <a:buNone/>
            </a:pPr>
            <a:r>
              <a:rPr lang="en-GB" sz="2000" dirty="0"/>
              <a:t>PE: Fundamentals &amp; Football</a:t>
            </a:r>
          </a:p>
          <a:p>
            <a:pPr marL="0" indent="0">
              <a:buNone/>
            </a:pPr>
            <a:r>
              <a:rPr lang="en-GB" sz="2000" dirty="0"/>
              <a:t>RE Big Question: Is it possible for everyone to be happy?</a:t>
            </a:r>
          </a:p>
          <a:p>
            <a:endParaRPr lang="en-US" dirty="0"/>
          </a:p>
        </p:txBody>
      </p:sp>
      <p:pic>
        <p:nvPicPr>
          <p:cNvPr id="5" name="Picture 10" descr="Related image">
            <a:extLst>
              <a:ext uri="{FF2B5EF4-FFF2-40B4-BE49-F238E27FC236}">
                <a16:creationId xmlns:a16="http://schemas.microsoft.com/office/drawing/2014/main" id="{7346F0B7-0E8A-45E4-84D8-2BCEA922E24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09862" y="5107998"/>
            <a:ext cx="1564887" cy="16146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2513090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625340-8B6D-48A6-B00C-D1545334971B}"/>
              </a:ext>
            </a:extLst>
          </p:cNvPr>
          <p:cNvSpPr>
            <a:spLocks noGrp="1"/>
          </p:cNvSpPr>
          <p:nvPr>
            <p:ph type="title"/>
          </p:nvPr>
        </p:nvSpPr>
        <p:spPr/>
        <p:txBody>
          <a:bodyPr/>
          <a:lstStyle/>
          <a:p>
            <a:r>
              <a:rPr lang="en-GB" dirty="0"/>
              <a:t>Multiplication tables check</a:t>
            </a:r>
          </a:p>
        </p:txBody>
      </p:sp>
      <p:sp>
        <p:nvSpPr>
          <p:cNvPr id="3" name="Content Placeholder 2">
            <a:extLst>
              <a:ext uri="{FF2B5EF4-FFF2-40B4-BE49-F238E27FC236}">
                <a16:creationId xmlns:a16="http://schemas.microsoft.com/office/drawing/2014/main" id="{30451418-AD41-4118-833A-51AC326A2210}"/>
              </a:ext>
            </a:extLst>
          </p:cNvPr>
          <p:cNvSpPr>
            <a:spLocks noGrp="1"/>
          </p:cNvSpPr>
          <p:nvPr>
            <p:ph idx="1"/>
          </p:nvPr>
        </p:nvSpPr>
        <p:spPr/>
        <p:txBody>
          <a:bodyPr/>
          <a:lstStyle/>
          <a:p>
            <a:pPr marL="0" indent="0">
              <a:buNone/>
            </a:pPr>
            <a:r>
              <a:rPr lang="en-GB" dirty="0"/>
              <a:t>‘The purpose of the MTC is to determined whether pupils can recall their times tables fluently, which is essential for future success in mathematics. It will help schools to identify pupils who have not yet mastered their times tables, so that additional support can be provided.’ </a:t>
            </a:r>
            <a:r>
              <a:rPr lang="en-GB" sz="1200" dirty="0">
                <a:hlinkClick r:id="rId2"/>
              </a:rPr>
              <a:t>https://www.gov.uk/guidance/multiplication-tables-check-development-process</a:t>
            </a:r>
            <a:r>
              <a:rPr lang="en-GB" sz="1200" dirty="0"/>
              <a:t> </a:t>
            </a:r>
          </a:p>
          <a:p>
            <a:pPr marL="0" indent="0">
              <a:buNone/>
            </a:pPr>
            <a:endParaRPr lang="en-GB" sz="1200" dirty="0"/>
          </a:p>
          <a:p>
            <a:r>
              <a:rPr lang="en-GB" sz="1600" dirty="0"/>
              <a:t>We will be practicing multiplications and division daily at school using </a:t>
            </a:r>
            <a:r>
              <a:rPr lang="en-GB" sz="1600" i="1" dirty="0"/>
              <a:t>times tables </a:t>
            </a:r>
            <a:r>
              <a:rPr lang="en-GB" sz="1600" i="1" dirty="0" err="1"/>
              <a:t>rockstars</a:t>
            </a:r>
            <a:r>
              <a:rPr lang="en-GB" sz="1600" i="1" dirty="0"/>
              <a:t>, timestables.co.uk, BBC </a:t>
            </a:r>
            <a:r>
              <a:rPr lang="en-GB" sz="1600" i="1" dirty="0" err="1"/>
              <a:t>supermovers</a:t>
            </a:r>
            <a:r>
              <a:rPr lang="en-GB" sz="1600" i="1" dirty="0"/>
              <a:t> and skip counting </a:t>
            </a:r>
          </a:p>
          <a:p>
            <a:r>
              <a:rPr lang="en-GB" sz="1600" dirty="0"/>
              <a:t>Things to do at home – BBC </a:t>
            </a:r>
            <a:r>
              <a:rPr lang="en-GB" sz="1600" dirty="0" err="1"/>
              <a:t>supermovers</a:t>
            </a:r>
            <a:r>
              <a:rPr lang="en-GB" sz="1600" dirty="0"/>
              <a:t>, timestables.co.uk, Sumdog.com, hit the button and quick fire questions. </a:t>
            </a:r>
          </a:p>
          <a:p>
            <a:endParaRPr lang="en-GB" sz="1600" dirty="0"/>
          </a:p>
          <a:p>
            <a:pPr marL="0" indent="0">
              <a:buNone/>
            </a:pPr>
            <a:r>
              <a:rPr lang="en-GB" sz="1600" b="1" dirty="0"/>
              <a:t>Test will be administered in June 2024 – </a:t>
            </a:r>
            <a:r>
              <a:rPr lang="en-GB" sz="1600" dirty="0"/>
              <a:t>dates TBC</a:t>
            </a:r>
          </a:p>
        </p:txBody>
      </p:sp>
      <p:pic>
        <p:nvPicPr>
          <p:cNvPr id="4" name="Picture 10" descr="Related image">
            <a:extLst>
              <a:ext uri="{FF2B5EF4-FFF2-40B4-BE49-F238E27FC236}">
                <a16:creationId xmlns:a16="http://schemas.microsoft.com/office/drawing/2014/main" id="{D49A96DF-E801-4A58-B816-CE8CD2E03EA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09862" y="5107998"/>
            <a:ext cx="1564887" cy="16146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181786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3250">
        <p15:prstTrans prst="origami"/>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2C0BCD-5964-4177-8C15-2F2492037545}"/>
              </a:ext>
            </a:extLst>
          </p:cNvPr>
          <p:cNvSpPr>
            <a:spLocks noGrp="1"/>
          </p:cNvSpPr>
          <p:nvPr>
            <p:ph type="title"/>
          </p:nvPr>
        </p:nvSpPr>
        <p:spPr/>
        <p:txBody>
          <a:bodyPr/>
          <a:lstStyle/>
          <a:p>
            <a:r>
              <a:rPr lang="en-GB" dirty="0"/>
              <a:t>Supporting at home </a:t>
            </a:r>
            <a:endParaRPr lang="en-US" dirty="0"/>
          </a:p>
        </p:txBody>
      </p:sp>
      <p:sp>
        <p:nvSpPr>
          <p:cNvPr id="3" name="Content Placeholder 2">
            <a:extLst>
              <a:ext uri="{FF2B5EF4-FFF2-40B4-BE49-F238E27FC236}">
                <a16:creationId xmlns:a16="http://schemas.microsoft.com/office/drawing/2014/main" id="{096057DB-563D-4BAF-8EB4-E860BCFEF93B}"/>
              </a:ext>
            </a:extLst>
          </p:cNvPr>
          <p:cNvSpPr>
            <a:spLocks noGrp="1"/>
          </p:cNvSpPr>
          <p:nvPr>
            <p:ph idx="1"/>
          </p:nvPr>
        </p:nvSpPr>
        <p:spPr/>
        <p:txBody>
          <a:bodyPr>
            <a:noAutofit/>
          </a:bodyPr>
          <a:lstStyle/>
          <a:p>
            <a:r>
              <a:rPr lang="en-GB" sz="3200" dirty="0"/>
              <a:t>Daily reading </a:t>
            </a:r>
          </a:p>
          <a:p>
            <a:r>
              <a:rPr lang="en-GB" sz="3200" dirty="0"/>
              <a:t>Practice spellings </a:t>
            </a:r>
          </a:p>
          <a:p>
            <a:r>
              <a:rPr lang="en-GB" sz="3200" dirty="0"/>
              <a:t>Practice times tables (1-12) </a:t>
            </a:r>
          </a:p>
          <a:p>
            <a:r>
              <a:rPr lang="en-GB" sz="3200" dirty="0"/>
              <a:t>Real life maths problem solving</a:t>
            </a:r>
          </a:p>
          <a:p>
            <a:r>
              <a:rPr lang="en-GB" sz="3200" dirty="0"/>
              <a:t>Telling the time (analogue, digital and 24hr clocks)</a:t>
            </a:r>
          </a:p>
          <a:p>
            <a:endParaRPr lang="en-GB" sz="3200" dirty="0"/>
          </a:p>
          <a:p>
            <a:pPr marL="0" indent="0">
              <a:buNone/>
            </a:pPr>
            <a:r>
              <a:rPr lang="en-GB" sz="3200" dirty="0"/>
              <a:t>Little and often </a:t>
            </a:r>
          </a:p>
        </p:txBody>
      </p:sp>
      <p:pic>
        <p:nvPicPr>
          <p:cNvPr id="5" name="Picture 10" descr="Related image">
            <a:extLst>
              <a:ext uri="{FF2B5EF4-FFF2-40B4-BE49-F238E27FC236}">
                <a16:creationId xmlns:a16="http://schemas.microsoft.com/office/drawing/2014/main" id="{5E7A1499-0796-4025-8C91-BEB487B0109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09862" y="5107998"/>
            <a:ext cx="1564887" cy="16146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9180013"/>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D605C-67D9-4ADD-B748-807B978DCC7C}"/>
              </a:ext>
            </a:extLst>
          </p:cNvPr>
          <p:cNvSpPr>
            <a:spLocks noGrp="1"/>
          </p:cNvSpPr>
          <p:nvPr>
            <p:ph type="title"/>
          </p:nvPr>
        </p:nvSpPr>
        <p:spPr/>
        <p:txBody>
          <a:bodyPr/>
          <a:lstStyle/>
          <a:p>
            <a:r>
              <a:rPr lang="en-GB" dirty="0"/>
              <a:t>Homework</a:t>
            </a:r>
          </a:p>
        </p:txBody>
      </p:sp>
      <p:sp>
        <p:nvSpPr>
          <p:cNvPr id="3" name="Content Placeholder 2">
            <a:extLst>
              <a:ext uri="{FF2B5EF4-FFF2-40B4-BE49-F238E27FC236}">
                <a16:creationId xmlns:a16="http://schemas.microsoft.com/office/drawing/2014/main" id="{70A72185-BBA8-4413-8CEE-C6E4B73A3AB3}"/>
              </a:ext>
            </a:extLst>
          </p:cNvPr>
          <p:cNvSpPr>
            <a:spLocks noGrp="1"/>
          </p:cNvSpPr>
          <p:nvPr>
            <p:ph idx="1"/>
          </p:nvPr>
        </p:nvSpPr>
        <p:spPr/>
        <p:txBody>
          <a:bodyPr/>
          <a:lstStyle/>
          <a:p>
            <a:endParaRPr lang="en-GB" dirty="0"/>
          </a:p>
        </p:txBody>
      </p:sp>
      <p:pic>
        <p:nvPicPr>
          <p:cNvPr id="7" name="Picture 6">
            <a:extLst>
              <a:ext uri="{FF2B5EF4-FFF2-40B4-BE49-F238E27FC236}">
                <a16:creationId xmlns:a16="http://schemas.microsoft.com/office/drawing/2014/main" id="{18603B4B-DBF6-4BBC-AFA6-CF25035888A0}"/>
              </a:ext>
            </a:extLst>
          </p:cNvPr>
          <p:cNvPicPr>
            <a:picLocks noChangeAspect="1"/>
          </p:cNvPicPr>
          <p:nvPr/>
        </p:nvPicPr>
        <p:blipFill>
          <a:blip r:embed="rId2"/>
          <a:stretch>
            <a:fillRect/>
          </a:stretch>
        </p:blipFill>
        <p:spPr>
          <a:xfrm>
            <a:off x="2831977" y="1314725"/>
            <a:ext cx="8841574" cy="5409844"/>
          </a:xfrm>
          <a:prstGeom prst="rect">
            <a:avLst/>
          </a:prstGeom>
        </p:spPr>
      </p:pic>
    </p:spTree>
    <p:extLst>
      <p:ext uri="{BB962C8B-B14F-4D97-AF65-F5344CB8AC3E}">
        <p14:creationId xmlns:p14="http://schemas.microsoft.com/office/powerpoint/2010/main" val="215911645"/>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C02B5B-A3FE-49B7-8549-082AC18F1205}"/>
              </a:ext>
            </a:extLst>
          </p:cNvPr>
          <p:cNvSpPr>
            <a:spLocks noGrp="1"/>
          </p:cNvSpPr>
          <p:nvPr>
            <p:ph type="title"/>
          </p:nvPr>
        </p:nvSpPr>
        <p:spPr/>
        <p:txBody>
          <a:bodyPr/>
          <a:lstStyle/>
          <a:p>
            <a:r>
              <a:rPr lang="en-GB" dirty="0"/>
              <a:t>ON THE WEBSITE</a:t>
            </a:r>
            <a:endParaRPr lang="en-US" dirty="0"/>
          </a:p>
        </p:txBody>
      </p:sp>
      <p:sp>
        <p:nvSpPr>
          <p:cNvPr id="3" name="Content Placeholder 2">
            <a:extLst>
              <a:ext uri="{FF2B5EF4-FFF2-40B4-BE49-F238E27FC236}">
                <a16:creationId xmlns:a16="http://schemas.microsoft.com/office/drawing/2014/main" id="{CA972706-7506-47C5-BF8C-5AD4D550F09D}"/>
              </a:ext>
            </a:extLst>
          </p:cNvPr>
          <p:cNvSpPr>
            <a:spLocks noGrp="1"/>
          </p:cNvSpPr>
          <p:nvPr>
            <p:ph idx="1"/>
          </p:nvPr>
        </p:nvSpPr>
        <p:spPr/>
        <p:txBody>
          <a:bodyPr>
            <a:normAutofit fontScale="70000" lnSpcReduction="20000"/>
          </a:bodyPr>
          <a:lstStyle/>
          <a:p>
            <a:r>
              <a:rPr lang="en-GB" sz="3200" dirty="0"/>
              <a:t>End of year statements for English and Maths </a:t>
            </a:r>
          </a:p>
          <a:p>
            <a:r>
              <a:rPr lang="en-GB" sz="3200" dirty="0"/>
              <a:t>Y3/4 common exception spelling list </a:t>
            </a:r>
          </a:p>
          <a:p>
            <a:pPr marL="0" indent="0">
              <a:buNone/>
            </a:pPr>
            <a:r>
              <a:rPr lang="en-GB" sz="3200" dirty="0"/>
              <a:t>These will be posted on the school website - if you would like a hardcopy please let me know. </a:t>
            </a:r>
          </a:p>
          <a:p>
            <a:endParaRPr lang="en-GB" sz="3200" dirty="0"/>
          </a:p>
          <a:p>
            <a:pPr marL="0" indent="0">
              <a:buNone/>
            </a:pPr>
            <a:r>
              <a:rPr lang="en-GB" sz="3200" dirty="0"/>
              <a:t>Any questions? Please send me a message via Dojo or </a:t>
            </a:r>
            <a:r>
              <a:rPr lang="en-GB" sz="3200" dirty="0">
                <a:hlinkClick r:id="rId2"/>
              </a:rPr>
              <a:t>wcop4289@bampton.oxon.sch.uk</a:t>
            </a:r>
            <a:endParaRPr lang="en-GB" sz="3200" dirty="0"/>
          </a:p>
          <a:p>
            <a:pPr marL="0" indent="0">
              <a:buNone/>
            </a:pPr>
            <a:r>
              <a:rPr lang="en-US" sz="3200" dirty="0"/>
              <a:t>Please note that Dojos and emails may not be read during teaching hours. Please contact the school office if you need to report an absence or you require a quicker response than</a:t>
            </a:r>
          </a:p>
          <a:p>
            <a:pPr marL="0" indent="0">
              <a:buNone/>
            </a:pPr>
            <a:r>
              <a:rPr lang="en-US" sz="3200" dirty="0"/>
              <a:t>via Dojo or email.</a:t>
            </a:r>
          </a:p>
        </p:txBody>
      </p:sp>
      <p:pic>
        <p:nvPicPr>
          <p:cNvPr id="5" name="Picture 10" descr="Related image">
            <a:extLst>
              <a:ext uri="{FF2B5EF4-FFF2-40B4-BE49-F238E27FC236}">
                <a16:creationId xmlns:a16="http://schemas.microsoft.com/office/drawing/2014/main" id="{7BAEF0C0-8827-41E7-ABCF-A13CD82ADA2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09862" y="5107998"/>
            <a:ext cx="1564887" cy="16146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425675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crush"/>
      </p:transition>
    </mc:Choice>
    <mc:Fallback>
      <p:transition spd="slow">
        <p:fade/>
      </p:transition>
    </mc:Fallback>
  </mc:AlternateContent>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94999928C6CB34C87BDEDD15CAB810C" ma:contentTypeVersion="16" ma:contentTypeDescription="Create a new document." ma:contentTypeScope="" ma:versionID="bf407669a6c8c7cae1ea1606f402b052">
  <xsd:schema xmlns:xsd="http://www.w3.org/2001/XMLSchema" xmlns:xs="http://www.w3.org/2001/XMLSchema" xmlns:p="http://schemas.microsoft.com/office/2006/metadata/properties" xmlns:ns3="2bd49fe5-638c-4ad0-ac1c-7330d1224e54" xmlns:ns4="84e3e5d6-f1e5-4e0c-ad17-499e74ec0a82" targetNamespace="http://schemas.microsoft.com/office/2006/metadata/properties" ma:root="true" ma:fieldsID="4de9cb009f3a8440e52155d140f0fa13" ns3:_="" ns4:_="">
    <xsd:import namespace="2bd49fe5-638c-4ad0-ac1c-7330d1224e54"/>
    <xsd:import namespace="84e3e5d6-f1e5-4e0c-ad17-499e74ec0a82"/>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DateTaken" minOccurs="0"/>
                <xsd:element ref="ns3:MediaServiceAutoTags" minOccurs="0"/>
                <xsd:element ref="ns3:MediaServiceGenerationTime" minOccurs="0"/>
                <xsd:element ref="ns3:MediaServiceEventHashCode" minOccurs="0"/>
                <xsd:element ref="ns3:MediaServiceLocation" minOccurs="0"/>
                <xsd:element ref="ns3:MediaServiceOCR" minOccurs="0"/>
                <xsd:element ref="ns3:MediaLengthInSeconds" minOccurs="0"/>
                <xsd:element ref="ns3:_activity"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d49fe5-638c-4ad0-ac1c-7330d1224e5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LengthInSeconds" ma:index="21" nillable="true" ma:displayName="MediaLengthInSeconds" ma:hidden="true"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4e3e5d6-f1e5-4e0c-ad17-499e74ec0a8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2bd49fe5-638c-4ad0-ac1c-7330d1224e54" xsi:nil="true"/>
  </documentManagement>
</p:properties>
</file>

<file path=customXml/itemProps1.xml><?xml version="1.0" encoding="utf-8"?>
<ds:datastoreItem xmlns:ds="http://schemas.openxmlformats.org/officeDocument/2006/customXml" ds:itemID="{2F6A1D1D-30A2-4704-B9FC-67A8941510EC}">
  <ds:schemaRefs>
    <ds:schemaRef ds:uri="http://schemas.microsoft.com/sharepoint/v3/contenttype/forms"/>
  </ds:schemaRefs>
</ds:datastoreItem>
</file>

<file path=customXml/itemProps2.xml><?xml version="1.0" encoding="utf-8"?>
<ds:datastoreItem xmlns:ds="http://schemas.openxmlformats.org/officeDocument/2006/customXml" ds:itemID="{D3A3AE81-BB0E-41A8-B708-76B11DF0A7D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d49fe5-638c-4ad0-ac1c-7330d1224e54"/>
    <ds:schemaRef ds:uri="84e3e5d6-f1e5-4e0c-ad17-499e74ec0a8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F9162C8-E633-4CD6-8280-65F861EFF9AE}">
  <ds:schemaRefs>
    <ds:schemaRef ds:uri="http://schemas.microsoft.com/office/2006/metadata/properties"/>
    <ds:schemaRef ds:uri="http://purl.org/dc/terms/"/>
    <ds:schemaRef ds:uri="2bd49fe5-638c-4ad0-ac1c-7330d1224e5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84e3e5d6-f1e5-4e0c-ad17-499e74ec0a82"/>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TM03457464[[fn=Dividend]]</Template>
  <TotalTime>2165</TotalTime>
  <Words>751</Words>
  <Application>Microsoft Office PowerPoint</Application>
  <PresentationFormat>Widescreen</PresentationFormat>
  <Paragraphs>71</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Gill Sans MT</vt:lpstr>
      <vt:lpstr>Wingdings 2</vt:lpstr>
      <vt:lpstr>Dividend</vt:lpstr>
      <vt:lpstr>Welcome to year 4 kingfishers </vt:lpstr>
      <vt:lpstr>WHAT TO BRING TO SCHOOL </vt:lpstr>
      <vt:lpstr>Homework </vt:lpstr>
      <vt:lpstr>Days to remember</vt:lpstr>
      <vt:lpstr>Teaching and learning </vt:lpstr>
      <vt:lpstr>Multiplication tables check</vt:lpstr>
      <vt:lpstr>Supporting at home </vt:lpstr>
      <vt:lpstr>Homework</vt:lpstr>
      <vt:lpstr>ON THE WEBSITE</vt:lpstr>
      <vt:lpstr>How would you like to be contacted?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year 4 kingfishers</dc:title>
  <dc:creator>9313131 Paul Atkins</dc:creator>
  <cp:lastModifiedBy>Miss W Copping</cp:lastModifiedBy>
  <cp:revision>26</cp:revision>
  <dcterms:created xsi:type="dcterms:W3CDTF">2017-09-06T11:41:36Z</dcterms:created>
  <dcterms:modified xsi:type="dcterms:W3CDTF">2023-09-07T14:34:21Z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0x010100E94999928C6CB34C87BDEDD15CAB810C</vt:lpwstr>
  </property>
</Properties>
</file>