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78" r:id="rId3"/>
    <p:sldId id="270" r:id="rId4"/>
    <p:sldId id="259" r:id="rId5"/>
    <p:sldId id="277" r:id="rId6"/>
    <p:sldId id="266" r:id="rId7"/>
    <p:sldId id="272" r:id="rId8"/>
    <p:sldId id="273" r:id="rId9"/>
    <p:sldId id="267" r:id="rId10"/>
    <p:sldId id="263" r:id="rId11"/>
    <p:sldId id="276"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64" d="100"/>
          <a:sy n="64" d="100"/>
        </p:scale>
        <p:origin x="-1500"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839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1"/>
            <a:ext cx="2946400" cy="498395"/>
          </a:xfrm>
          <a:prstGeom prst="rect">
            <a:avLst/>
          </a:prstGeom>
        </p:spPr>
        <p:txBody>
          <a:bodyPr vert="horz" lIns="91440" tIns="45720" rIns="91440" bIns="45720" rtlCol="0"/>
          <a:lstStyle>
            <a:lvl1pPr algn="r">
              <a:defRPr sz="1200"/>
            </a:lvl1pPr>
          </a:lstStyle>
          <a:p>
            <a:fld id="{1B353312-9ADB-45E4-B63E-780BA90CE424}" type="datetimeFigureOut">
              <a:rPr lang="en-GB" smtClean="0"/>
              <a:pPr/>
              <a:t>09/09/2020</a:t>
            </a:fld>
            <a:endParaRPr lang="en-GB"/>
          </a:p>
        </p:txBody>
      </p:sp>
      <p:sp>
        <p:nvSpPr>
          <p:cNvPr id="4" name="Footer Placeholder 3"/>
          <p:cNvSpPr>
            <a:spLocks noGrp="1"/>
          </p:cNvSpPr>
          <p:nvPr>
            <p:ph type="ftr" sz="quarter" idx="2"/>
          </p:nvPr>
        </p:nvSpPr>
        <p:spPr>
          <a:xfrm>
            <a:off x="0" y="9428243"/>
            <a:ext cx="2946400" cy="49839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243"/>
            <a:ext cx="2946400" cy="498395"/>
          </a:xfrm>
          <a:prstGeom prst="rect">
            <a:avLst/>
          </a:prstGeom>
        </p:spPr>
        <p:txBody>
          <a:bodyPr vert="horz" lIns="91440" tIns="45720" rIns="91440" bIns="45720" rtlCol="0" anchor="b"/>
          <a:lstStyle>
            <a:lvl1pPr algn="r">
              <a:defRPr sz="1200"/>
            </a:lvl1pPr>
          </a:lstStyle>
          <a:p>
            <a:fld id="{C3B2DD2E-E65D-42E3-B72C-6D4378613346}" type="slidenum">
              <a:rPr lang="en-GB" smtClean="0"/>
              <a:pPr/>
              <a:t>‹#›</a:t>
            </a:fld>
            <a:endParaRPr lang="en-GB"/>
          </a:p>
        </p:txBody>
      </p:sp>
    </p:spTree>
    <p:extLst>
      <p:ext uri="{BB962C8B-B14F-4D97-AF65-F5344CB8AC3E}">
        <p14:creationId xmlns="" xmlns:p14="http://schemas.microsoft.com/office/powerpoint/2010/main" val="15847272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839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1"/>
            <a:ext cx="2946400" cy="498395"/>
          </a:xfrm>
          <a:prstGeom prst="rect">
            <a:avLst/>
          </a:prstGeom>
        </p:spPr>
        <p:txBody>
          <a:bodyPr vert="horz" lIns="91440" tIns="45720" rIns="91440" bIns="45720" rtlCol="0"/>
          <a:lstStyle>
            <a:lvl1pPr algn="r">
              <a:defRPr sz="1200"/>
            </a:lvl1pPr>
          </a:lstStyle>
          <a:p>
            <a:fld id="{CB4F35D8-1D85-4C0F-B887-CAD705562E12}" type="datetimeFigureOut">
              <a:rPr lang="en-GB" smtClean="0"/>
              <a:pPr/>
              <a:t>09/09/2020</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7612"/>
            <a:ext cx="5438775" cy="3907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243"/>
            <a:ext cx="2946400" cy="49839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243"/>
            <a:ext cx="2946400" cy="498395"/>
          </a:xfrm>
          <a:prstGeom prst="rect">
            <a:avLst/>
          </a:prstGeom>
        </p:spPr>
        <p:txBody>
          <a:bodyPr vert="horz" lIns="91440" tIns="45720" rIns="91440" bIns="45720" rtlCol="0" anchor="b"/>
          <a:lstStyle>
            <a:lvl1pPr algn="r">
              <a:defRPr sz="1200"/>
            </a:lvl1pPr>
          </a:lstStyle>
          <a:p>
            <a:fld id="{2AB449DB-9339-48DA-89E2-59920E410A25}" type="slidenum">
              <a:rPr lang="en-GB" smtClean="0"/>
              <a:pPr/>
              <a:t>‹#›</a:t>
            </a:fld>
            <a:endParaRPr lang="en-GB"/>
          </a:p>
        </p:txBody>
      </p:sp>
    </p:spTree>
    <p:extLst>
      <p:ext uri="{BB962C8B-B14F-4D97-AF65-F5344CB8AC3E}">
        <p14:creationId xmlns="" xmlns:p14="http://schemas.microsoft.com/office/powerpoint/2010/main" val="2820347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AB449DB-9339-48DA-89E2-59920E410A25}" type="slidenum">
              <a:rPr lang="en-GB" smtClean="0"/>
              <a:pPr/>
              <a:t>1</a:t>
            </a:fld>
            <a:endParaRPr lang="en-GB"/>
          </a:p>
        </p:txBody>
      </p:sp>
    </p:spTree>
    <p:extLst>
      <p:ext uri="{BB962C8B-B14F-4D97-AF65-F5344CB8AC3E}">
        <p14:creationId xmlns="" xmlns:p14="http://schemas.microsoft.com/office/powerpoint/2010/main" val="597113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AB449DB-9339-48DA-89E2-59920E410A25}" type="slidenum">
              <a:rPr lang="en-GB" smtClean="0"/>
              <a:pPr/>
              <a:t>3</a:t>
            </a:fld>
            <a:endParaRPr lang="en-GB"/>
          </a:p>
        </p:txBody>
      </p:sp>
    </p:spTree>
    <p:extLst>
      <p:ext uri="{BB962C8B-B14F-4D97-AF65-F5344CB8AC3E}">
        <p14:creationId xmlns="" xmlns:p14="http://schemas.microsoft.com/office/powerpoint/2010/main" val="376548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AB449DB-9339-48DA-89E2-59920E410A25}" type="slidenum">
              <a:rPr lang="en-GB" smtClean="0"/>
              <a:pPr/>
              <a:t>4</a:t>
            </a:fld>
            <a:endParaRPr lang="en-GB"/>
          </a:p>
        </p:txBody>
      </p:sp>
    </p:spTree>
    <p:extLst>
      <p:ext uri="{BB962C8B-B14F-4D97-AF65-F5344CB8AC3E}">
        <p14:creationId xmlns="" xmlns:p14="http://schemas.microsoft.com/office/powerpoint/2010/main" val="1427195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Reading book in EVERY day!!!</a:t>
            </a:r>
            <a:endParaRPr lang="en-GB" dirty="0"/>
          </a:p>
        </p:txBody>
      </p:sp>
      <p:sp>
        <p:nvSpPr>
          <p:cNvPr id="4" name="Slide Number Placeholder 3"/>
          <p:cNvSpPr>
            <a:spLocks noGrp="1"/>
          </p:cNvSpPr>
          <p:nvPr>
            <p:ph type="sldNum" sz="quarter" idx="10"/>
          </p:nvPr>
        </p:nvSpPr>
        <p:spPr/>
        <p:txBody>
          <a:bodyPr/>
          <a:lstStyle/>
          <a:p>
            <a:fld id="{2AB449DB-9339-48DA-89E2-59920E410A25}" type="slidenum">
              <a:rPr lang="en-GB" smtClean="0"/>
              <a:pPr/>
              <a:t>6</a:t>
            </a:fld>
            <a:endParaRPr lang="en-GB"/>
          </a:p>
        </p:txBody>
      </p:sp>
    </p:spTree>
    <p:extLst>
      <p:ext uri="{BB962C8B-B14F-4D97-AF65-F5344CB8AC3E}">
        <p14:creationId xmlns="" xmlns:p14="http://schemas.microsoft.com/office/powerpoint/2010/main" val="1380468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Discuss</a:t>
            </a:r>
            <a:r>
              <a:rPr lang="en-GB" baseline="0" dirty="0" smtClean="0"/>
              <a:t> and show the parents the school website – class blog, homework, class pages, newsletters </a:t>
            </a:r>
            <a:endParaRPr lang="en-GB" dirty="0"/>
          </a:p>
        </p:txBody>
      </p:sp>
      <p:sp>
        <p:nvSpPr>
          <p:cNvPr id="4" name="Slide Number Placeholder 3"/>
          <p:cNvSpPr>
            <a:spLocks noGrp="1"/>
          </p:cNvSpPr>
          <p:nvPr>
            <p:ph type="sldNum" sz="quarter" idx="10"/>
          </p:nvPr>
        </p:nvSpPr>
        <p:spPr/>
        <p:txBody>
          <a:bodyPr/>
          <a:lstStyle/>
          <a:p>
            <a:fld id="{2AB449DB-9339-48DA-89E2-59920E410A25}" type="slidenum">
              <a:rPr lang="en-GB" smtClean="0"/>
              <a:pPr/>
              <a:t>9</a:t>
            </a:fld>
            <a:endParaRPr lang="en-GB"/>
          </a:p>
        </p:txBody>
      </p:sp>
    </p:spTree>
    <p:extLst>
      <p:ext uri="{BB962C8B-B14F-4D97-AF65-F5344CB8AC3E}">
        <p14:creationId xmlns="" xmlns:p14="http://schemas.microsoft.com/office/powerpoint/2010/main" val="1586764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B449DB-9339-48DA-89E2-59920E410A25}" type="slidenum">
              <a:rPr lang="en-GB" smtClean="0"/>
              <a:pPr/>
              <a:t>10</a:t>
            </a:fld>
            <a:endParaRPr lang="en-GB"/>
          </a:p>
        </p:txBody>
      </p:sp>
    </p:spTree>
    <p:extLst>
      <p:ext uri="{BB962C8B-B14F-4D97-AF65-F5344CB8AC3E}">
        <p14:creationId xmlns="" xmlns:p14="http://schemas.microsoft.com/office/powerpoint/2010/main" val="1631686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972998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19340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129781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1760415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2542766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2041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2927793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226156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425444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21560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CAA91-BE54-4BF6-ADA7-13AD0E8B9F2A}" type="datetimeFigureOut">
              <a:rPr lang="en-GB" smtClean="0"/>
              <a:pPr/>
              <a:t>09/09/2020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936879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7999">
              <a:srgbClr val="FFFF66"/>
            </a:gs>
            <a:gs pos="36000">
              <a:srgbClr val="9966FF"/>
            </a:gs>
            <a:gs pos="61000">
              <a:srgbClr val="CC99FF"/>
            </a:gs>
            <a:gs pos="82001">
              <a:srgbClr val="99CCFF"/>
            </a:gs>
            <a:gs pos="100000">
              <a:srgbClr val="CCCCFF"/>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CAA91-BE54-4BF6-ADA7-13AD0E8B9F2A}" type="datetimeFigureOut">
              <a:rPr lang="en-GB" smtClean="0"/>
              <a:pPr/>
              <a:t>09/09/2020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E04C2-B18A-465A-9937-965480B55501}" type="slidenum">
              <a:rPr lang="en-GB" smtClean="0"/>
              <a:pPr/>
              <a:t>‹#›</a:t>
            </a:fld>
            <a:endParaRPr lang="en-GB"/>
          </a:p>
        </p:txBody>
      </p:sp>
    </p:spTree>
    <p:extLst>
      <p:ext uri="{BB962C8B-B14F-4D97-AF65-F5344CB8AC3E}">
        <p14:creationId xmlns="" xmlns:p14="http://schemas.microsoft.com/office/powerpoint/2010/main" val="278498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90800"/>
            <a:ext cx="7772400" cy="3581400"/>
          </a:xfrm>
        </p:spPr>
        <p:txBody>
          <a:bodyPr>
            <a:noAutofit/>
          </a:bodyPr>
          <a:lstStyle/>
          <a:p>
            <a:r>
              <a:rPr lang="en-GB" sz="6000" b="1" dirty="0" smtClean="0">
                <a:latin typeface="Kristen ITC" pitchFamily="66" charset="0"/>
              </a:rPr>
              <a:t>Welcome to </a:t>
            </a:r>
            <a:br>
              <a:rPr lang="en-GB" sz="6000" b="1" dirty="0" smtClean="0">
                <a:latin typeface="Kristen ITC" pitchFamily="66" charset="0"/>
              </a:rPr>
            </a:br>
            <a:r>
              <a:rPr lang="en-GB" sz="6000" b="1" dirty="0" smtClean="0">
                <a:latin typeface="Kristen ITC" pitchFamily="66" charset="0"/>
              </a:rPr>
              <a:t>Bumblebee Class - Year 1</a:t>
            </a:r>
            <a:endParaRPr lang="en-GB" sz="6000" b="1" dirty="0">
              <a:latin typeface="Kristen ITC" pitchFamily="66" charset="0"/>
            </a:endParaRPr>
          </a:p>
        </p:txBody>
      </p:sp>
      <p:pic>
        <p:nvPicPr>
          <p:cNvPr id="6" name="Picture 5" descr="Bampton-School-Logo-1.png"/>
          <p:cNvPicPr>
            <a:picLocks noChangeAspect="1"/>
          </p:cNvPicPr>
          <p:nvPr/>
        </p:nvPicPr>
        <p:blipFill>
          <a:blip r:embed="rId3" cstate="print"/>
          <a:stretch>
            <a:fillRect/>
          </a:stretch>
        </p:blipFill>
        <p:spPr>
          <a:xfrm>
            <a:off x="1371600" y="304800"/>
            <a:ext cx="6678722" cy="2160000"/>
          </a:xfrm>
          <a:prstGeom prst="rect">
            <a:avLst/>
          </a:prstGeom>
        </p:spPr>
      </p:pic>
      <p:sp>
        <p:nvSpPr>
          <p:cNvPr id="27650" name="AutoShape 2" descr="Fractio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1" name="Picture 10" descr="Bumblebee.jpg"/>
          <p:cNvPicPr>
            <a:picLocks noChangeAspect="1"/>
          </p:cNvPicPr>
          <p:nvPr/>
        </p:nvPicPr>
        <p:blipFill>
          <a:blip r:embed="rId4" cstate="print">
            <a:clrChange>
              <a:clrFrom>
                <a:srgbClr val="FFFFFF"/>
              </a:clrFrom>
              <a:clrTo>
                <a:srgbClr val="FFFFFF">
                  <a:alpha val="0"/>
                </a:srgbClr>
              </a:clrTo>
            </a:clrChange>
          </a:blip>
          <a:stretch>
            <a:fillRect/>
          </a:stretch>
        </p:blipFill>
        <p:spPr>
          <a:xfrm flipH="1">
            <a:off x="6800850" y="4905375"/>
            <a:ext cx="2343150" cy="1952625"/>
          </a:xfrm>
          <a:prstGeom prst="rect">
            <a:avLst/>
          </a:prstGeom>
          <a:noFill/>
          <a:ln>
            <a:noFill/>
          </a:ln>
        </p:spPr>
      </p:pic>
      <p:pic>
        <p:nvPicPr>
          <p:cNvPr id="12" name="Picture 11" descr="Bumblebee.jpg"/>
          <p:cNvPicPr>
            <a:picLocks noChangeAspect="1"/>
          </p:cNvPicPr>
          <p:nvPr/>
        </p:nvPicPr>
        <p:blipFill>
          <a:blip r:embed="rId4" cstate="print">
            <a:clrChange>
              <a:clrFrom>
                <a:srgbClr val="FFFFFF"/>
              </a:clrFrom>
              <a:clrTo>
                <a:srgbClr val="FFFFFF">
                  <a:alpha val="0"/>
                </a:srgbClr>
              </a:clrTo>
            </a:clrChange>
          </a:blip>
          <a:stretch>
            <a:fillRect/>
          </a:stretch>
        </p:blipFill>
        <p:spPr>
          <a:xfrm>
            <a:off x="0" y="4905375"/>
            <a:ext cx="2343150" cy="1952625"/>
          </a:xfrm>
          <a:prstGeom prst="rect">
            <a:avLst/>
          </a:prstGeom>
          <a:noFill/>
          <a:ln>
            <a:noFill/>
          </a:ln>
        </p:spPr>
      </p:pic>
    </p:spTree>
    <p:extLst>
      <p:ext uri="{BB962C8B-B14F-4D97-AF65-F5344CB8AC3E}">
        <p14:creationId xmlns="" xmlns:p14="http://schemas.microsoft.com/office/powerpoint/2010/main" val="1166601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GB" altLang="en-US" sz="4000" b="1" kern="0" dirty="0">
                <a:solidFill>
                  <a:srgbClr val="000000"/>
                </a:solidFill>
                <a:latin typeface="Kristen ITC" pitchFamily="66" charset="0"/>
                <a:cs typeface="Arial"/>
              </a:rPr>
              <a:t>How can parents </a:t>
            </a:r>
            <a:r>
              <a:rPr lang="en-GB" altLang="en-US" sz="4000" b="1" kern="0" dirty="0" smtClean="0">
                <a:solidFill>
                  <a:srgbClr val="000000"/>
                </a:solidFill>
                <a:latin typeface="Kristen ITC" pitchFamily="66" charset="0"/>
                <a:cs typeface="Arial"/>
              </a:rPr>
              <a:t>/carers help</a:t>
            </a:r>
            <a:r>
              <a:rPr lang="en-GB" altLang="en-US" sz="4000" b="1" kern="0" dirty="0">
                <a:solidFill>
                  <a:srgbClr val="000000"/>
                </a:solidFill>
                <a:latin typeface="Kristen ITC" pitchFamily="66" charset="0"/>
                <a:cs typeface="Arial"/>
              </a:rPr>
              <a:t>?</a:t>
            </a:r>
            <a:endParaRPr lang="en-GB" sz="4000" dirty="0">
              <a:latin typeface="Kristen ITC" pitchFamily="66" charset="0"/>
            </a:endParaRPr>
          </a:p>
        </p:txBody>
      </p:sp>
      <p:sp>
        <p:nvSpPr>
          <p:cNvPr id="3" name="Content Placeholder 2"/>
          <p:cNvSpPr>
            <a:spLocks noGrp="1"/>
          </p:cNvSpPr>
          <p:nvPr>
            <p:ph idx="1"/>
          </p:nvPr>
        </p:nvSpPr>
        <p:spPr>
          <a:xfrm>
            <a:off x="152400" y="1066800"/>
            <a:ext cx="8915400" cy="5562600"/>
          </a:xfrm>
        </p:spPr>
        <p:txBody>
          <a:bodyPr>
            <a:normAutofit fontScale="92500" lnSpcReduction="20000"/>
          </a:bodyPr>
          <a:lstStyle/>
          <a:p>
            <a:pPr algn="just" fontAlgn="base">
              <a:spcAft>
                <a:spcPct val="0"/>
              </a:spcAft>
            </a:pPr>
            <a:r>
              <a:rPr lang="en-GB" altLang="en-US" sz="1900" kern="0" dirty="0" smtClean="0">
                <a:solidFill>
                  <a:srgbClr val="000000"/>
                </a:solidFill>
                <a:latin typeface="Kristen ITC" pitchFamily="66" charset="0"/>
                <a:cs typeface="Arial"/>
              </a:rPr>
              <a:t>The </a:t>
            </a:r>
            <a:r>
              <a:rPr lang="en-GB" altLang="en-US" sz="1900" kern="0" dirty="0">
                <a:solidFill>
                  <a:srgbClr val="000000"/>
                </a:solidFill>
                <a:latin typeface="Kristen ITC" pitchFamily="66" charset="0"/>
                <a:cs typeface="Arial"/>
              </a:rPr>
              <a:t>best help is by taking an interest in your child’s learning and </a:t>
            </a:r>
            <a:r>
              <a:rPr lang="en-GB" altLang="en-US" sz="1900" kern="0" dirty="0" smtClean="0">
                <a:solidFill>
                  <a:srgbClr val="000000"/>
                </a:solidFill>
                <a:latin typeface="Kristen ITC" pitchFamily="66" charset="0"/>
                <a:cs typeface="Arial"/>
              </a:rPr>
              <a:t>giving lots of positive encouragement!</a:t>
            </a:r>
          </a:p>
          <a:p>
            <a:pPr algn="just" fontAlgn="base">
              <a:spcAft>
                <a:spcPct val="0"/>
              </a:spcAft>
            </a:pPr>
            <a:r>
              <a:rPr lang="en-GB" sz="1900" dirty="0" smtClean="0">
                <a:latin typeface="Kristen ITC" pitchFamily="66" charset="0"/>
              </a:rPr>
              <a:t>Remember to check your child’s book bags daily for any notes, letters, pictures etc. These are the only bag your child should bring every day – </a:t>
            </a:r>
            <a:r>
              <a:rPr lang="en-GB" sz="1900" b="1" dirty="0" smtClean="0">
                <a:latin typeface="Kristen ITC" pitchFamily="66" charset="0"/>
              </a:rPr>
              <a:t>children must not bring in additional rucksacks</a:t>
            </a:r>
            <a:r>
              <a:rPr lang="en-GB" sz="1900" dirty="0" smtClean="0">
                <a:latin typeface="Kristen ITC" pitchFamily="66" charset="0"/>
              </a:rPr>
              <a:t>. These are too bulky and just cause everything to fall off the peg, making the cloakroom area untidy and dangerous.</a:t>
            </a:r>
          </a:p>
          <a:p>
            <a:pPr algn="just"/>
            <a:r>
              <a:rPr lang="en-GB" sz="1900" dirty="0" smtClean="0">
                <a:latin typeface="Kristen ITC" pitchFamily="66" charset="0"/>
                <a:cs typeface="Arial" panose="020B0604020202020204" pitchFamily="34" charset="0"/>
              </a:rPr>
              <a:t>PE will usually be on a Tuesday afternoon. Children need to come in to school that day dressed in their PE kits.</a:t>
            </a:r>
          </a:p>
          <a:p>
            <a:pPr algn="just"/>
            <a:r>
              <a:rPr lang="en-GB" sz="1900" dirty="0" smtClean="0">
                <a:latin typeface="Kristen ITC" pitchFamily="66" charset="0"/>
                <a:cs typeface="Arial" panose="020B0604020202020204" pitchFamily="34" charset="0"/>
              </a:rPr>
              <a:t>Children will be provided with a piece of fruit from next week. However, </a:t>
            </a:r>
            <a:r>
              <a:rPr lang="en-GB" sz="1900" dirty="0" smtClean="0">
                <a:latin typeface="Kristen ITC" pitchFamily="66" charset="0"/>
              </a:rPr>
              <a:t>we cannot guarantee that your child will always like what is provided!  Children can bring in fruit or vegetables from home in a named container or loose.  Please remember that the school must remain a nut free environment so any snacks containing nuts will be removed</a:t>
            </a:r>
            <a:r>
              <a:rPr lang="en-GB" sz="1900" dirty="0" smtClean="0">
                <a:latin typeface="Kristen ITC" pitchFamily="66" charset="0"/>
              </a:rPr>
              <a:t>.</a:t>
            </a:r>
          </a:p>
          <a:p>
            <a:pPr algn="just"/>
            <a:r>
              <a:rPr lang="en-GB" sz="1900" dirty="0" smtClean="0">
                <a:latin typeface="Kristen ITC" pitchFamily="66" charset="0"/>
              </a:rPr>
              <a:t>If children bring a pack lunch they should be able to deal with any packaging themselves if possible to avoid unnecessary handling by others.</a:t>
            </a:r>
            <a:endParaRPr lang="en-GB" sz="1900" dirty="0" smtClean="0">
              <a:latin typeface="Kristen ITC" pitchFamily="66" charset="0"/>
            </a:endParaRPr>
          </a:p>
          <a:p>
            <a:pPr algn="just"/>
            <a:r>
              <a:rPr lang="en-GB" sz="1900" dirty="0" smtClean="0">
                <a:latin typeface="Kristen ITC" pitchFamily="66" charset="0"/>
              </a:rPr>
              <a:t> </a:t>
            </a:r>
            <a:r>
              <a:rPr lang="en-GB" altLang="en-US" sz="1900" kern="0" dirty="0" smtClean="0">
                <a:solidFill>
                  <a:srgbClr val="000000"/>
                </a:solidFill>
                <a:latin typeface="Kristen ITC" pitchFamily="66" charset="0"/>
                <a:cs typeface="Arial"/>
              </a:rPr>
              <a:t>Engaging with home learning.</a:t>
            </a:r>
          </a:p>
          <a:p>
            <a:pPr algn="just" fontAlgn="base">
              <a:spcAft>
                <a:spcPct val="0"/>
              </a:spcAft>
            </a:pPr>
            <a:r>
              <a:rPr lang="en-GB" altLang="en-US" sz="1900" kern="0" dirty="0" smtClean="0">
                <a:solidFill>
                  <a:srgbClr val="000000"/>
                </a:solidFill>
                <a:latin typeface="Kristen ITC" pitchFamily="66" charset="0"/>
                <a:cs typeface="Arial"/>
              </a:rPr>
              <a:t>Please ensure your child has a labelled water bottle in school every day.</a:t>
            </a:r>
          </a:p>
          <a:p>
            <a:pPr algn="just" fontAlgn="base">
              <a:spcAft>
                <a:spcPct val="0"/>
              </a:spcAft>
            </a:pPr>
            <a:r>
              <a:rPr lang="en-US" altLang="en-US" sz="1900" kern="0" dirty="0" smtClean="0">
                <a:solidFill>
                  <a:srgbClr val="000000"/>
                </a:solidFill>
                <a:latin typeface="Kristen ITC" pitchFamily="66" charset="0"/>
                <a:cs typeface="Arial"/>
              </a:rPr>
              <a:t>Please collect children on-time or phone the school office if you are running late</a:t>
            </a:r>
            <a:r>
              <a:rPr lang="en-US" altLang="en-US" sz="1900" kern="0" dirty="0" smtClean="0">
                <a:solidFill>
                  <a:srgbClr val="000000"/>
                </a:solidFill>
                <a:latin typeface="Kristen ITC" pitchFamily="66" charset="0"/>
                <a:cs typeface="Arial"/>
              </a:rPr>
              <a:t>.</a:t>
            </a:r>
          </a:p>
          <a:p>
            <a:pPr algn="just" fontAlgn="base">
              <a:spcAft>
                <a:spcPct val="0"/>
              </a:spcAft>
            </a:pPr>
            <a:r>
              <a:rPr lang="en-US" altLang="en-US" sz="1900" kern="0" dirty="0" smtClean="0">
                <a:solidFill>
                  <a:srgbClr val="000000"/>
                </a:solidFill>
                <a:latin typeface="Kristen ITC" pitchFamily="66" charset="0"/>
                <a:cs typeface="Arial"/>
              </a:rPr>
              <a:t>For safeguarding reasons, please inform the school if your child is going home with someone else. A password may be required.</a:t>
            </a:r>
            <a:endParaRPr lang="en-GB" altLang="en-US" sz="1900" kern="0" dirty="0" smtClean="0">
              <a:solidFill>
                <a:srgbClr val="000000"/>
              </a:solidFill>
              <a:latin typeface="Kristen ITC" pitchFamily="66" charset="0"/>
              <a:cs typeface="Arial"/>
            </a:endParaRPr>
          </a:p>
          <a:p>
            <a:endParaRPr lang="en-GB" dirty="0"/>
          </a:p>
        </p:txBody>
      </p:sp>
    </p:spTree>
    <p:extLst>
      <p:ext uri="{BB962C8B-B14F-4D97-AF65-F5344CB8AC3E}">
        <p14:creationId xmlns="" xmlns:p14="http://schemas.microsoft.com/office/powerpoint/2010/main" val="900947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3276600"/>
            <a:ext cx="8229600" cy="3441345"/>
          </a:xfrm>
        </p:spPr>
        <p:txBody>
          <a:bodyPr>
            <a:normAutofit/>
          </a:bodyPr>
          <a:lstStyle/>
          <a:p>
            <a:pPr marL="0" indent="0" algn="just">
              <a:buNone/>
            </a:pPr>
            <a:r>
              <a:rPr lang="en-GB" sz="1800" dirty="0" smtClean="0">
                <a:latin typeface="Kristen ITC" pitchFamily="66" charset="0"/>
              </a:rPr>
              <a:t>Please do not hesitate to contact us with any questions or concerns.</a:t>
            </a:r>
          </a:p>
          <a:p>
            <a:pPr algn="just">
              <a:buNone/>
            </a:pPr>
            <a:r>
              <a:rPr lang="en-GB" sz="1800" dirty="0" smtClean="0">
                <a:latin typeface="Kristen ITC" pitchFamily="66" charset="0"/>
              </a:rPr>
              <a:t> </a:t>
            </a:r>
          </a:p>
          <a:p>
            <a:pPr marL="0" indent="0" algn="just">
              <a:buNone/>
            </a:pPr>
            <a:r>
              <a:rPr lang="en-GB" sz="1800" dirty="0" smtClean="0">
                <a:latin typeface="Kristen ITC" pitchFamily="66" charset="0"/>
              </a:rPr>
              <a:t>We look forward to working with you this year.</a:t>
            </a:r>
          </a:p>
          <a:p>
            <a:pPr marL="0" indent="0" algn="just">
              <a:buNone/>
            </a:pPr>
            <a:endParaRPr lang="en-GB" sz="1800" dirty="0" smtClean="0">
              <a:latin typeface="Kristen ITC" pitchFamily="66" charset="0"/>
            </a:endParaRPr>
          </a:p>
          <a:p>
            <a:pPr marL="0" indent="0" algn="just">
              <a:buNone/>
            </a:pPr>
            <a:r>
              <a:rPr lang="en-GB" sz="1800" dirty="0" smtClean="0">
                <a:latin typeface="Kristen ITC" pitchFamily="66" charset="0"/>
              </a:rPr>
              <a:t>Thank you for watching!</a:t>
            </a:r>
          </a:p>
          <a:p>
            <a:pPr algn="just">
              <a:buNone/>
            </a:pPr>
            <a:endParaRPr lang="en-GB" sz="1800" dirty="0" smtClean="0">
              <a:latin typeface="Kristen ITC" pitchFamily="66" charset="0"/>
            </a:endParaRPr>
          </a:p>
          <a:p>
            <a:pPr algn="just">
              <a:buNone/>
            </a:pPr>
            <a:r>
              <a:rPr lang="en-GB" sz="1800" dirty="0" smtClean="0">
                <a:latin typeface="Kristen ITC" pitchFamily="66" charset="0"/>
              </a:rPr>
              <a:t>Best wishes,</a:t>
            </a:r>
          </a:p>
          <a:p>
            <a:pPr algn="just">
              <a:buNone/>
            </a:pPr>
            <a:r>
              <a:rPr lang="en-GB" sz="1800" dirty="0" smtClean="0">
                <a:latin typeface="Kristen ITC" pitchFamily="66" charset="0"/>
              </a:rPr>
              <a:t> </a:t>
            </a:r>
          </a:p>
          <a:p>
            <a:pPr marL="0" indent="0" algn="just">
              <a:buNone/>
            </a:pPr>
            <a:r>
              <a:rPr lang="en-GB" sz="1800" dirty="0" smtClean="0">
                <a:latin typeface="Kristen ITC" pitchFamily="66" charset="0"/>
              </a:rPr>
              <a:t>Miss Louisa </a:t>
            </a:r>
            <a:r>
              <a:rPr lang="en-GB" sz="1800" dirty="0" err="1" smtClean="0">
                <a:latin typeface="Kristen ITC" pitchFamily="66" charset="0"/>
              </a:rPr>
              <a:t>Bowerman</a:t>
            </a:r>
            <a:r>
              <a:rPr lang="en-GB" sz="1800" dirty="0" smtClean="0">
                <a:latin typeface="Kristen ITC" pitchFamily="66" charset="0"/>
              </a:rPr>
              <a:t> &amp; Mrs Jenny </a:t>
            </a:r>
            <a:r>
              <a:rPr lang="en-GB" sz="1800" dirty="0" err="1" smtClean="0">
                <a:latin typeface="Kristen ITC" pitchFamily="66" charset="0"/>
              </a:rPr>
              <a:t>Walsgrove</a:t>
            </a:r>
            <a:endParaRPr lang="en-GB" sz="1800" dirty="0">
              <a:latin typeface="Kristen ITC" pitchFamily="66" charset="0"/>
            </a:endParaRPr>
          </a:p>
        </p:txBody>
      </p:sp>
      <p:pic>
        <p:nvPicPr>
          <p:cNvPr id="4" name="Picture 3"/>
          <p:cNvPicPr>
            <a:picLocks noChangeAspect="1"/>
          </p:cNvPicPr>
          <p:nvPr/>
        </p:nvPicPr>
        <p:blipFill>
          <a:blip r:embed="rId2" cstate="print">
            <a:extLst>
              <a:ext uri="{BEBA8EAE-BF5A-486C-A8C5-ECC9F3942E4B}">
                <a14:imgProps xmlns="" xmlns:a14="http://schemas.microsoft.com/office/drawing/2010/main">
                  <a14:imgLayer r:embed="rId3">
                    <a14:imgEffect>
                      <a14:backgroundRemoval t="281" b="99719" l="9944" r="94538">
                        <a14:foregroundMark x1="79552" y1="47753" x2="79552" y2="47753"/>
                        <a14:foregroundMark x1="85434" y1="36096" x2="85434" y2="36096"/>
                        <a14:foregroundMark x1="79272" y1="67978" x2="79272" y2="67978"/>
                        <a14:foregroundMark x1="67507" y1="78230" x2="67507" y2="78230"/>
                        <a14:backgroundMark x1="78291" y1="8427" x2="78291" y2="8427"/>
                      </a14:backgroundRemoval>
                    </a14:imgEffect>
                  </a14:imgLayer>
                </a14:imgProps>
              </a:ext>
            </a:extLst>
          </a:blip>
          <a:stretch>
            <a:fillRect/>
          </a:stretch>
        </p:blipFill>
        <p:spPr>
          <a:xfrm>
            <a:off x="2362200" y="304800"/>
            <a:ext cx="2888090" cy="2880000"/>
          </a:xfrm>
          <a:prstGeom prst="rect">
            <a:avLst/>
          </a:prstGeom>
        </p:spPr>
      </p:pic>
    </p:spTree>
    <p:extLst>
      <p:ext uri="{BB962C8B-B14F-4D97-AF65-F5344CB8AC3E}">
        <p14:creationId xmlns="" xmlns:p14="http://schemas.microsoft.com/office/powerpoint/2010/main" val="2893662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Fractio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5" name="Title 4"/>
          <p:cNvSpPr>
            <a:spLocks noGrp="1"/>
          </p:cNvSpPr>
          <p:nvPr>
            <p:ph type="title"/>
          </p:nvPr>
        </p:nvSpPr>
        <p:spPr>
          <a:xfrm>
            <a:off x="457200" y="2514600"/>
            <a:ext cx="8229600" cy="4114800"/>
          </a:xfrm>
        </p:spPr>
        <p:txBody>
          <a:bodyPr>
            <a:normAutofit fontScale="90000"/>
          </a:bodyPr>
          <a:lstStyle/>
          <a:p>
            <a:r>
              <a:rPr lang="en-GB" b="1" dirty="0" smtClean="0">
                <a:latin typeface="Kristen ITC" pitchFamily="66" charset="0"/>
              </a:rPr>
              <a:t>The Team</a:t>
            </a:r>
            <a:br>
              <a:rPr lang="en-GB" b="1" dirty="0" smtClean="0">
                <a:latin typeface="Kristen ITC" pitchFamily="66" charset="0"/>
              </a:rPr>
            </a:br>
            <a:r>
              <a:rPr lang="en-GB" dirty="0" smtClean="0">
                <a:latin typeface="Kristen ITC" pitchFamily="66" charset="0"/>
              </a:rPr>
              <a:t>Miss </a:t>
            </a:r>
            <a:r>
              <a:rPr lang="en-GB" dirty="0" err="1" smtClean="0">
                <a:latin typeface="Kristen ITC" pitchFamily="66" charset="0"/>
              </a:rPr>
              <a:t>Bowerman</a:t>
            </a:r>
            <a:r>
              <a:rPr lang="en-GB" dirty="0" smtClean="0">
                <a:latin typeface="Kristen ITC" pitchFamily="66" charset="0"/>
              </a:rPr>
              <a:t> &amp; Mrs </a:t>
            </a:r>
            <a:r>
              <a:rPr lang="en-GB" dirty="0" err="1" smtClean="0">
                <a:latin typeface="Kristen ITC" pitchFamily="66" charset="0"/>
              </a:rPr>
              <a:t>Walsgrove</a:t>
            </a:r>
            <a:r>
              <a:rPr lang="en-GB" dirty="0" smtClean="0">
                <a:latin typeface="Kristen ITC" pitchFamily="66" charset="0"/>
              </a:rPr>
              <a:t/>
            </a:r>
            <a:br>
              <a:rPr lang="en-GB" dirty="0" smtClean="0">
                <a:latin typeface="Kristen ITC" pitchFamily="66" charset="0"/>
              </a:rPr>
            </a:br>
            <a:r>
              <a:rPr lang="en-GB" b="1" dirty="0" smtClean="0">
                <a:latin typeface="Kristen ITC" pitchFamily="66" charset="0"/>
              </a:rPr>
              <a:t/>
            </a:r>
            <a:br>
              <a:rPr lang="en-GB" b="1" dirty="0" smtClean="0">
                <a:latin typeface="Kristen ITC" pitchFamily="66" charset="0"/>
              </a:rPr>
            </a:br>
            <a:r>
              <a:rPr lang="en-GB" b="1" dirty="0" smtClean="0">
                <a:latin typeface="Kristen ITC" pitchFamily="66" charset="0"/>
              </a:rPr>
              <a:t>The Children </a:t>
            </a:r>
            <a:br>
              <a:rPr lang="en-GB" b="1" dirty="0" smtClean="0">
                <a:latin typeface="Kristen ITC" pitchFamily="66" charset="0"/>
              </a:rPr>
            </a:br>
            <a:r>
              <a:rPr lang="en-GB" dirty="0" smtClean="0">
                <a:latin typeface="Kristen ITC" pitchFamily="66" charset="0"/>
              </a:rPr>
              <a:t>21 Bumblebees</a:t>
            </a:r>
            <a:r>
              <a:rPr lang="en-GB" sz="3000" b="1" dirty="0" smtClean="0">
                <a:latin typeface="Kristen ITC" pitchFamily="66" charset="0"/>
              </a:rPr>
              <a:t/>
            </a:r>
            <a:br>
              <a:rPr lang="en-GB" sz="3000" b="1" dirty="0" smtClean="0">
                <a:latin typeface="Kristen ITC" pitchFamily="66" charset="0"/>
              </a:rPr>
            </a:br>
            <a:endParaRPr lang="en-GB" sz="3000" b="1" dirty="0">
              <a:latin typeface="Kristen ITC" pitchFamily="66" charset="0"/>
            </a:endParaRPr>
          </a:p>
        </p:txBody>
      </p:sp>
      <p:sp>
        <p:nvSpPr>
          <p:cNvPr id="6" name="Title 4"/>
          <p:cNvSpPr txBox="1">
            <a:spLocks/>
          </p:cNvSpPr>
          <p:nvPr/>
        </p:nvSpPr>
        <p:spPr>
          <a:xfrm>
            <a:off x="457200" y="228600"/>
            <a:ext cx="8229600" cy="23622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6000" b="1" i="0" u="none" strike="noStrike" kern="1200" cap="none" spc="0" normalizeH="0" baseline="0" noProof="0" dirty="0" smtClean="0">
                <a:ln>
                  <a:noFill/>
                </a:ln>
                <a:solidFill>
                  <a:schemeClr val="tx1"/>
                </a:solidFill>
                <a:effectLst/>
                <a:uLnTx/>
                <a:uFillTx/>
                <a:latin typeface="Kristen ITC" pitchFamily="66" charset="0"/>
                <a:ea typeface="+mj-ea"/>
                <a:cs typeface="+mj-cs"/>
              </a:rPr>
              <a:t>Bumblebee Class 2020/21</a:t>
            </a:r>
            <a:endParaRPr kumimoji="0" lang="en-GB" sz="6000" b="1" i="0" u="none" strike="noStrike" kern="1200" cap="none" spc="0" normalizeH="0" baseline="0" noProof="0" dirty="0">
              <a:ln>
                <a:noFill/>
              </a:ln>
              <a:solidFill>
                <a:schemeClr val="tx1"/>
              </a:solidFill>
              <a:effectLst/>
              <a:uLnTx/>
              <a:uFillTx/>
              <a:latin typeface="Kristen ITC" pitchFamily="66" charset="0"/>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52401"/>
            <a:ext cx="8077200" cy="7078861"/>
          </a:xfrm>
          <a:prstGeom prst="rect">
            <a:avLst/>
          </a:prstGeom>
          <a:noFill/>
        </p:spPr>
        <p:txBody>
          <a:bodyPr wrap="square" rtlCol="0">
            <a:spAutoFit/>
          </a:bodyPr>
          <a:lstStyle/>
          <a:p>
            <a:pPr algn="ctr"/>
            <a:r>
              <a:rPr lang="en-GB" sz="4000" b="1" dirty="0" smtClean="0">
                <a:latin typeface="Kristen ITC" pitchFamily="66" charset="0"/>
              </a:rPr>
              <a:t>Autumn Term 2020</a:t>
            </a:r>
          </a:p>
          <a:p>
            <a:r>
              <a:rPr lang="en-GB" dirty="0"/>
              <a:t> </a:t>
            </a:r>
            <a:endParaRPr lang="en-GB" dirty="0" smtClean="0"/>
          </a:p>
          <a:p>
            <a:r>
              <a:rPr lang="en-GB" dirty="0" smtClean="0">
                <a:latin typeface="Kristen ITC" pitchFamily="66" charset="0"/>
              </a:rPr>
              <a:t>This term, in order to help your child settle in during the current </a:t>
            </a:r>
            <a:r>
              <a:rPr lang="en-GB" dirty="0" err="1" smtClean="0">
                <a:latin typeface="Kristen ITC" pitchFamily="66" charset="0"/>
              </a:rPr>
              <a:t>Covid</a:t>
            </a:r>
            <a:r>
              <a:rPr lang="en-GB" dirty="0" smtClean="0">
                <a:latin typeface="Kristen ITC" pitchFamily="66" charset="0"/>
              </a:rPr>
              <a:t> 19 situation we will be placing much emphasis on the following areas:</a:t>
            </a:r>
            <a:endParaRPr lang="en-GB" dirty="0">
              <a:latin typeface="Kristen ITC" pitchFamily="66" charset="0"/>
            </a:endParaRPr>
          </a:p>
          <a:p>
            <a:r>
              <a:rPr lang="en-GB" dirty="0">
                <a:latin typeface="Kristen ITC" pitchFamily="66" charset="0"/>
              </a:rPr>
              <a:t> </a:t>
            </a:r>
          </a:p>
          <a:p>
            <a:pPr lvl="0"/>
            <a:r>
              <a:rPr lang="en-GB" b="1" dirty="0">
                <a:latin typeface="Kristen ITC" pitchFamily="66" charset="0"/>
              </a:rPr>
              <a:t>Core learning catch up</a:t>
            </a:r>
            <a:endParaRPr lang="en-GB" dirty="0">
              <a:latin typeface="Kristen ITC" pitchFamily="66" charset="0"/>
            </a:endParaRPr>
          </a:p>
          <a:p>
            <a:r>
              <a:rPr lang="en-GB" dirty="0">
                <a:latin typeface="Kristen ITC" pitchFamily="66" charset="0"/>
              </a:rPr>
              <a:t>Ensuring children are confident in the basic skills of reading, writing and maths.</a:t>
            </a:r>
          </a:p>
          <a:p>
            <a:r>
              <a:rPr lang="en-GB" dirty="0">
                <a:latin typeface="Kristen ITC" pitchFamily="66" charset="0"/>
              </a:rPr>
              <a:t> </a:t>
            </a:r>
          </a:p>
          <a:p>
            <a:pPr lvl="0"/>
            <a:r>
              <a:rPr lang="en-GB" b="1" dirty="0">
                <a:latin typeface="Kristen ITC" pitchFamily="66" charset="0"/>
              </a:rPr>
              <a:t>Re-developing skills to learn</a:t>
            </a:r>
            <a:endParaRPr lang="en-GB" dirty="0">
              <a:latin typeface="Kristen ITC" pitchFamily="66" charset="0"/>
            </a:endParaRPr>
          </a:p>
          <a:p>
            <a:r>
              <a:rPr lang="en-GB" dirty="0" smtClean="0">
                <a:latin typeface="Kristen ITC" pitchFamily="66" charset="0"/>
              </a:rPr>
              <a:t>Enabling children to adapt to new routines, behavioural expectations such as being able to listen and follow instructions.</a:t>
            </a:r>
            <a:endParaRPr lang="en-GB" dirty="0">
              <a:latin typeface="Kristen ITC" pitchFamily="66" charset="0"/>
            </a:endParaRPr>
          </a:p>
          <a:p>
            <a:r>
              <a:rPr lang="en-GB" dirty="0">
                <a:latin typeface="Kristen ITC" pitchFamily="66" charset="0"/>
              </a:rPr>
              <a:t> </a:t>
            </a:r>
          </a:p>
          <a:p>
            <a:pPr lvl="0"/>
            <a:r>
              <a:rPr lang="en-GB" b="1" dirty="0">
                <a:latin typeface="Kristen ITC" pitchFamily="66" charset="0"/>
              </a:rPr>
              <a:t>Mental well-being</a:t>
            </a:r>
            <a:endParaRPr lang="en-GB" dirty="0">
              <a:latin typeface="Kristen ITC" pitchFamily="66" charset="0"/>
            </a:endParaRPr>
          </a:p>
          <a:p>
            <a:r>
              <a:rPr lang="en-GB" dirty="0" smtClean="0">
                <a:latin typeface="Kristen ITC" pitchFamily="66" charset="0"/>
              </a:rPr>
              <a:t>Supporting </a:t>
            </a:r>
            <a:r>
              <a:rPr lang="en-GB" dirty="0">
                <a:latin typeface="Kristen ITC" pitchFamily="66" charset="0"/>
              </a:rPr>
              <a:t>children with their mental </a:t>
            </a:r>
            <a:r>
              <a:rPr lang="en-GB" dirty="0" smtClean="0">
                <a:latin typeface="Kristen ITC" pitchFamily="66" charset="0"/>
              </a:rPr>
              <a:t>health so that they feel </a:t>
            </a:r>
            <a:r>
              <a:rPr lang="en-GB" dirty="0">
                <a:latin typeface="Kristen ITC" pitchFamily="66" charset="0"/>
              </a:rPr>
              <a:t>confident and happy</a:t>
            </a:r>
            <a:r>
              <a:rPr lang="en-GB" dirty="0" smtClean="0">
                <a:latin typeface="Kristen ITC" pitchFamily="66" charset="0"/>
              </a:rPr>
              <a:t>, can develop </a:t>
            </a:r>
            <a:r>
              <a:rPr lang="en-GB" dirty="0">
                <a:latin typeface="Kristen ITC" pitchFamily="66" charset="0"/>
              </a:rPr>
              <a:t>a sense of belonging and enjoyment and </a:t>
            </a:r>
            <a:r>
              <a:rPr lang="en-GB" dirty="0" smtClean="0">
                <a:latin typeface="Kristen ITC" pitchFamily="66" charset="0"/>
              </a:rPr>
              <a:t>re-kindle friendships.</a:t>
            </a:r>
            <a:endParaRPr lang="en-GB" dirty="0">
              <a:latin typeface="Kristen ITC" pitchFamily="66" charset="0"/>
            </a:endParaRPr>
          </a:p>
          <a:p>
            <a:r>
              <a:rPr lang="en-GB" dirty="0">
                <a:latin typeface="Kristen ITC" pitchFamily="66" charset="0"/>
              </a:rPr>
              <a:t> </a:t>
            </a:r>
          </a:p>
          <a:p>
            <a:pPr lvl="0"/>
            <a:r>
              <a:rPr lang="en-GB" b="1" dirty="0">
                <a:latin typeface="Kristen ITC" pitchFamily="66" charset="0"/>
              </a:rPr>
              <a:t>Physical well-being</a:t>
            </a:r>
            <a:endParaRPr lang="en-GB" dirty="0">
              <a:latin typeface="Kristen ITC" pitchFamily="66" charset="0"/>
            </a:endParaRPr>
          </a:p>
          <a:p>
            <a:r>
              <a:rPr lang="en-GB" dirty="0" smtClean="0">
                <a:latin typeface="Kristen ITC" pitchFamily="66" charset="0"/>
              </a:rPr>
              <a:t>Ensuring children enjoy physical </a:t>
            </a:r>
            <a:r>
              <a:rPr lang="en-GB" dirty="0">
                <a:latin typeface="Kristen ITC" pitchFamily="66" charset="0"/>
              </a:rPr>
              <a:t>exercise both indoors and </a:t>
            </a:r>
            <a:r>
              <a:rPr lang="en-GB" dirty="0" smtClean="0">
                <a:latin typeface="Kristen ITC" pitchFamily="66" charset="0"/>
              </a:rPr>
              <a:t>outdoors, eat healthy snacks and wash their hands regularly.</a:t>
            </a:r>
            <a:endParaRPr lang="en-GB" dirty="0">
              <a:latin typeface="Kristen ITC" pitchFamily="66" charset="0"/>
            </a:endParaRPr>
          </a:p>
          <a:p>
            <a:endParaRPr lang="en-GB" dirty="0" smtClean="0"/>
          </a:p>
          <a:p>
            <a:pPr marL="285750" indent="-285750">
              <a:buFont typeface="Wingdings" panose="05000000000000000000" pitchFamily="2" charset="2"/>
              <a:buChar char="v"/>
            </a:pPr>
            <a:endParaRPr lang="en-GB" dirty="0" smtClean="0"/>
          </a:p>
        </p:txBody>
      </p:sp>
    </p:spTree>
    <p:extLst>
      <p:ext uri="{BB962C8B-B14F-4D97-AF65-F5344CB8AC3E}">
        <p14:creationId xmlns="" xmlns:p14="http://schemas.microsoft.com/office/powerpoint/2010/main" val="2704750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Autofit/>
          </a:bodyPr>
          <a:lstStyle/>
          <a:p>
            <a:r>
              <a:rPr lang="en-GB" sz="4000" b="1" dirty="0" smtClean="0">
                <a:latin typeface="Kristen ITC" pitchFamily="66" charset="0"/>
              </a:rPr>
              <a:t>YEAR 1 Curriculum</a:t>
            </a:r>
            <a:endParaRPr lang="en-GB" sz="4000" b="1" dirty="0">
              <a:latin typeface="Kristen ITC" pitchFamily="66" charset="0"/>
            </a:endParaRPr>
          </a:p>
        </p:txBody>
      </p:sp>
      <p:sp>
        <p:nvSpPr>
          <p:cNvPr id="3" name="Content Placeholder 2"/>
          <p:cNvSpPr>
            <a:spLocks noGrp="1"/>
          </p:cNvSpPr>
          <p:nvPr>
            <p:ph idx="1"/>
          </p:nvPr>
        </p:nvSpPr>
        <p:spPr>
          <a:xfrm>
            <a:off x="457200" y="914400"/>
            <a:ext cx="8229600" cy="5431357"/>
          </a:xfrm>
        </p:spPr>
        <p:txBody>
          <a:bodyPr>
            <a:normAutofit fontScale="25000" lnSpcReduction="20000"/>
          </a:bodyPr>
          <a:lstStyle/>
          <a:p>
            <a:pPr marL="0" indent="0" algn="just">
              <a:buNone/>
            </a:pPr>
            <a:r>
              <a:rPr lang="en-GB" sz="7200" dirty="0" smtClean="0">
                <a:latin typeface="Kristen ITC" pitchFamily="66" charset="0"/>
              </a:rPr>
              <a:t>Year 1 is very much a continuation of the Foundation Stage. Learning is still based on play and exploration rather than by more formal methods as we strongly believe this enables new concepts to be put into context. However, topics are explored a little deeper and learning will become a little more structured. Children will take part in more and more adult focused activities as the year progresses. We ensure all areas of the National Curriculum are covered, delivered through a creative cross-curricular way to enable the children to make links in their learning. Children will have a discrete Maths lesson everyday but this will be linked to the topic where possible.</a:t>
            </a:r>
          </a:p>
          <a:p>
            <a:pPr marL="0" indent="0" algn="just">
              <a:buNone/>
            </a:pPr>
            <a:endParaRPr lang="en-GB" sz="7200" dirty="0" smtClean="0">
              <a:latin typeface="Kristen ITC" pitchFamily="66" charset="0"/>
            </a:endParaRPr>
          </a:p>
          <a:p>
            <a:pPr marL="0" indent="0" algn="just">
              <a:buNone/>
            </a:pPr>
            <a:r>
              <a:rPr lang="en-GB" sz="7200" dirty="0" smtClean="0">
                <a:latin typeface="Kristen ITC" pitchFamily="66" charset="0"/>
              </a:rPr>
              <a:t>Topics are still chosen to reflect many of the children’s interests and incorporate the key personal/social, English and Maths skills.</a:t>
            </a:r>
          </a:p>
          <a:p>
            <a:pPr algn="just">
              <a:buNone/>
            </a:pPr>
            <a:r>
              <a:rPr lang="en-GB" sz="7200" dirty="0" smtClean="0">
                <a:latin typeface="Kristen ITC" pitchFamily="66" charset="0"/>
              </a:rPr>
              <a:t> </a:t>
            </a:r>
          </a:p>
          <a:p>
            <a:pPr marL="0" indent="0" algn="just">
              <a:buNone/>
            </a:pPr>
            <a:r>
              <a:rPr lang="en-GB" sz="7200" dirty="0" smtClean="0">
                <a:latin typeface="Kristen ITC" pitchFamily="66" charset="0"/>
              </a:rPr>
              <a:t>From our discussions with the children, we have decided that our broad topic for the Autumn Term will be ‘Animals’ but we will also learn about Harvest, Bonfire Night and the seasons.</a:t>
            </a:r>
          </a:p>
          <a:p>
            <a:pPr marL="0" indent="0" algn="just">
              <a:buNone/>
            </a:pPr>
            <a:endParaRPr lang="en-GB" altLang="en-US" sz="7200" kern="0" dirty="0" smtClean="0">
              <a:solidFill>
                <a:srgbClr val="000000"/>
              </a:solidFill>
              <a:latin typeface="Kristen ITC" pitchFamily="66" charset="0"/>
              <a:cs typeface="Arial"/>
            </a:endParaRPr>
          </a:p>
          <a:p>
            <a:pPr marL="0" indent="0" algn="just">
              <a:buNone/>
            </a:pPr>
            <a:r>
              <a:rPr lang="en-GB" altLang="en-US" sz="7200" kern="0" dirty="0" smtClean="0">
                <a:solidFill>
                  <a:srgbClr val="000000"/>
                </a:solidFill>
                <a:latin typeface="Kristen ITC" pitchFamily="66" charset="0"/>
                <a:cs typeface="Arial"/>
              </a:rPr>
              <a:t>Overall throughout this year we </a:t>
            </a:r>
            <a:r>
              <a:rPr lang="en-GB" altLang="en-US" sz="7200" kern="0" dirty="0">
                <a:solidFill>
                  <a:srgbClr val="000000"/>
                </a:solidFill>
                <a:latin typeface="Kristen ITC" pitchFamily="66" charset="0"/>
                <a:cs typeface="Arial"/>
              </a:rPr>
              <a:t>aim to grow lively and enquiring minds </a:t>
            </a:r>
            <a:r>
              <a:rPr lang="en-GB" altLang="en-US" sz="7200" kern="0" dirty="0" smtClean="0">
                <a:solidFill>
                  <a:srgbClr val="000000"/>
                </a:solidFill>
                <a:latin typeface="Kristen ITC" pitchFamily="66" charset="0"/>
                <a:cs typeface="Arial"/>
              </a:rPr>
              <a:t>believing children </a:t>
            </a:r>
            <a:r>
              <a:rPr lang="en-GB" altLang="en-US" sz="7200" kern="0" dirty="0">
                <a:solidFill>
                  <a:srgbClr val="000000"/>
                </a:solidFill>
                <a:latin typeface="Kristen ITC" pitchFamily="66" charset="0"/>
                <a:cs typeface="Arial"/>
              </a:rPr>
              <a:t>should always find learning </a:t>
            </a:r>
            <a:r>
              <a:rPr lang="en-GB" altLang="en-US" sz="7200" kern="0" dirty="0" smtClean="0">
                <a:solidFill>
                  <a:srgbClr val="000000"/>
                </a:solidFill>
                <a:latin typeface="Kristen ITC" pitchFamily="66" charset="0"/>
                <a:cs typeface="Arial"/>
              </a:rPr>
              <a:t>engaging, thought provoking and fun! </a:t>
            </a:r>
            <a:r>
              <a:rPr lang="en-US" sz="7200" kern="0" dirty="0" smtClean="0">
                <a:solidFill>
                  <a:srgbClr val="000000"/>
                </a:solidFill>
                <a:latin typeface="Kristen ITC" pitchFamily="66" charset="0"/>
                <a:cs typeface="Arial"/>
              </a:rPr>
              <a:t>We want the children to leave </a:t>
            </a:r>
            <a:r>
              <a:rPr lang="en-US" sz="7200" kern="0" dirty="0">
                <a:solidFill>
                  <a:srgbClr val="000000"/>
                </a:solidFill>
                <a:latin typeface="Kristen ITC" pitchFamily="66" charset="0"/>
                <a:cs typeface="Arial"/>
              </a:rPr>
              <a:t>Year </a:t>
            </a:r>
            <a:r>
              <a:rPr lang="en-US" sz="7200" kern="0" dirty="0" smtClean="0">
                <a:solidFill>
                  <a:srgbClr val="000000"/>
                </a:solidFill>
                <a:latin typeface="Kristen ITC" pitchFamily="66" charset="0"/>
                <a:cs typeface="Arial"/>
              </a:rPr>
              <a:t>1 </a:t>
            </a:r>
            <a:r>
              <a:rPr lang="en-US" sz="7200" kern="0" dirty="0">
                <a:solidFill>
                  <a:srgbClr val="000000"/>
                </a:solidFill>
                <a:latin typeface="Kristen ITC" pitchFamily="66" charset="0"/>
                <a:cs typeface="Arial"/>
              </a:rPr>
              <a:t>as happy, independent learners who are ready to take on the challenge of Year </a:t>
            </a:r>
            <a:r>
              <a:rPr lang="en-US" sz="7200" kern="0" dirty="0" smtClean="0">
                <a:solidFill>
                  <a:srgbClr val="000000"/>
                </a:solidFill>
                <a:latin typeface="Kristen ITC" pitchFamily="66" charset="0"/>
                <a:cs typeface="Arial"/>
              </a:rPr>
              <a:t>2.</a:t>
            </a:r>
            <a:endParaRPr lang="en-GB" sz="7200" kern="0" dirty="0">
              <a:solidFill>
                <a:srgbClr val="000000"/>
              </a:solidFill>
              <a:latin typeface="Kristen ITC" pitchFamily="66" charset="0"/>
              <a:cs typeface="Arial"/>
            </a:endParaRPr>
          </a:p>
          <a:p>
            <a:endParaRPr lang="en-GB" sz="3600" dirty="0">
              <a:latin typeface="Kristen ITC" pitchFamily="66" charset="0"/>
            </a:endParaRPr>
          </a:p>
        </p:txBody>
      </p:sp>
    </p:spTree>
    <p:extLst>
      <p:ext uri="{BB962C8B-B14F-4D97-AF65-F5344CB8AC3E}">
        <p14:creationId xmlns="" xmlns:p14="http://schemas.microsoft.com/office/powerpoint/2010/main" val="20173811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0" y="152400"/>
            <a:ext cx="5486400" cy="707886"/>
          </a:xfrm>
          <a:prstGeom prst="rect">
            <a:avLst/>
          </a:prstGeom>
          <a:noFill/>
        </p:spPr>
        <p:txBody>
          <a:bodyPr wrap="square" rtlCol="0">
            <a:spAutoFit/>
          </a:bodyPr>
          <a:lstStyle/>
          <a:p>
            <a:pPr algn="ctr"/>
            <a:r>
              <a:rPr lang="en-US" sz="4000" b="1" dirty="0" smtClean="0">
                <a:latin typeface="Kristen ITC" pitchFamily="66" charset="0"/>
              </a:rPr>
              <a:t>Phonics</a:t>
            </a:r>
            <a:endParaRPr lang="en-GB" sz="4000" b="1" dirty="0">
              <a:latin typeface="Kristen ITC" pitchFamily="66" charset="0"/>
            </a:endParaRPr>
          </a:p>
        </p:txBody>
      </p:sp>
      <p:sp>
        <p:nvSpPr>
          <p:cNvPr id="3" name="TextBox 2"/>
          <p:cNvSpPr txBox="1"/>
          <p:nvPr/>
        </p:nvSpPr>
        <p:spPr>
          <a:xfrm>
            <a:off x="228600" y="685800"/>
            <a:ext cx="8686800" cy="5909310"/>
          </a:xfrm>
          <a:prstGeom prst="rect">
            <a:avLst/>
          </a:prstGeom>
          <a:noFill/>
        </p:spPr>
        <p:txBody>
          <a:bodyPr wrap="square" rtlCol="0">
            <a:spAutoFit/>
          </a:bodyPr>
          <a:lstStyle/>
          <a:p>
            <a:pPr algn="just">
              <a:lnSpc>
                <a:spcPct val="150000"/>
              </a:lnSpc>
            </a:pPr>
            <a:r>
              <a:rPr lang="en-US" dirty="0" smtClean="0">
                <a:latin typeface="Kristen ITC" pitchFamily="66" charset="0"/>
              </a:rPr>
              <a:t>Phonics plays a large part in year 1 and there is an ongoing phonics focus throughout the day. Children will have daily phonics sessions in groups appropriate to their phonics level. </a:t>
            </a:r>
            <a:r>
              <a:rPr lang="en-US" dirty="0" err="1" smtClean="0">
                <a:latin typeface="Kristen ITC" pitchFamily="66" charset="0"/>
              </a:rPr>
              <a:t>Bampton</a:t>
            </a:r>
            <a:r>
              <a:rPr lang="en-US" dirty="0" smtClean="0">
                <a:latin typeface="Kristen ITC" pitchFamily="66" charset="0"/>
              </a:rPr>
              <a:t> has just adopted the Read Write Inc scheme for Phonics so </a:t>
            </a:r>
            <a:r>
              <a:rPr lang="en-US" dirty="0" smtClean="0">
                <a:latin typeface="Kristen ITC" pitchFamily="66" charset="0"/>
              </a:rPr>
              <a:t>the children </a:t>
            </a:r>
            <a:r>
              <a:rPr lang="en-US" dirty="0" smtClean="0">
                <a:latin typeface="Kristen ITC" pitchFamily="66" charset="0"/>
              </a:rPr>
              <a:t>will now learn sounds in a different order than </a:t>
            </a:r>
            <a:r>
              <a:rPr lang="en-US" dirty="0" smtClean="0">
                <a:latin typeface="Kristen ITC" pitchFamily="66" charset="0"/>
              </a:rPr>
              <a:t>previously. </a:t>
            </a:r>
            <a:r>
              <a:rPr lang="en-US" dirty="0" smtClean="0">
                <a:latin typeface="Kristen ITC" pitchFamily="66" charset="0"/>
              </a:rPr>
              <a:t>This scheme is new to us all so we will all be learning together! Children will take home sounds to practice and a Read Write video will be made available to parents after a new sound is learnt.</a:t>
            </a:r>
          </a:p>
          <a:p>
            <a:pPr algn="just">
              <a:lnSpc>
                <a:spcPct val="150000"/>
              </a:lnSpc>
            </a:pPr>
            <a:endParaRPr lang="en-US" dirty="0" smtClean="0">
              <a:latin typeface="Kristen ITC" pitchFamily="66" charset="0"/>
            </a:endParaRPr>
          </a:p>
          <a:p>
            <a:pPr algn="just">
              <a:lnSpc>
                <a:spcPct val="150000"/>
              </a:lnSpc>
            </a:pPr>
            <a:r>
              <a:rPr lang="en-US" dirty="0" smtClean="0">
                <a:latin typeface="Kristen ITC" pitchFamily="66" charset="0"/>
              </a:rPr>
              <a:t>At the end of year 1 (usually in June) all children are required to take part in the government’s Phonics Screening Check. In this check they will have to read </a:t>
            </a:r>
            <a:r>
              <a:rPr lang="en-US" dirty="0" smtClean="0">
                <a:latin typeface="Kristen ITC" pitchFamily="66" charset="0"/>
              </a:rPr>
              <a:t>real and </a:t>
            </a:r>
            <a:r>
              <a:rPr lang="en-US" dirty="0" smtClean="0">
                <a:latin typeface="Kristen ITC" pitchFamily="66" charset="0"/>
              </a:rPr>
              <a:t>nonsense words using all the phonics they have learnt.</a:t>
            </a:r>
          </a:p>
          <a:p>
            <a:pPr algn="just">
              <a:lnSpc>
                <a:spcPct val="150000"/>
              </a:lnSpc>
            </a:pPr>
            <a:endParaRPr lang="en-US" dirty="0" smtClean="0">
              <a:latin typeface="Kristen ITC" pitchFamily="66" charset="0"/>
            </a:endParaRPr>
          </a:p>
          <a:p>
            <a:pPr algn="just">
              <a:lnSpc>
                <a:spcPct val="150000"/>
              </a:lnSpc>
            </a:pPr>
            <a:r>
              <a:rPr lang="en-US" dirty="0" smtClean="0">
                <a:latin typeface="Kristen ITC" pitchFamily="66" charset="0"/>
              </a:rPr>
              <a:t>Further information about the Phonics Screening Check will be given out nearer the time.</a:t>
            </a:r>
            <a:endParaRPr lang="en-GB" dirty="0">
              <a:latin typeface="Kristen ITC" pitchFamily="66" charset="0"/>
            </a:endParaRPr>
          </a:p>
        </p:txBody>
      </p:sp>
    </p:spTree>
    <p:extLst>
      <p:ext uri="{BB962C8B-B14F-4D97-AF65-F5344CB8AC3E}">
        <p14:creationId xmlns="" xmlns:p14="http://schemas.microsoft.com/office/powerpoint/2010/main" val="2820241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0"/>
            <a:ext cx="5562600" cy="784226"/>
          </a:xfrm>
        </p:spPr>
        <p:txBody>
          <a:bodyPr>
            <a:normAutofit/>
          </a:bodyPr>
          <a:lstStyle/>
          <a:p>
            <a:r>
              <a:rPr lang="en-GB" sz="4000" b="1" dirty="0" smtClean="0">
                <a:latin typeface="Kristen ITC" pitchFamily="66" charset="0"/>
              </a:rPr>
              <a:t>Reading</a:t>
            </a:r>
            <a:endParaRPr lang="en-GB" sz="4000" b="1" dirty="0">
              <a:latin typeface="Kristen ITC" pitchFamily="66" charset="0"/>
            </a:endParaRPr>
          </a:p>
        </p:txBody>
      </p:sp>
      <p:sp>
        <p:nvSpPr>
          <p:cNvPr id="18" name="TextBox 17"/>
          <p:cNvSpPr txBox="1"/>
          <p:nvPr/>
        </p:nvSpPr>
        <p:spPr>
          <a:xfrm>
            <a:off x="228600" y="610136"/>
            <a:ext cx="8686800" cy="6001643"/>
          </a:xfrm>
          <a:prstGeom prst="rect">
            <a:avLst/>
          </a:prstGeom>
          <a:noFill/>
        </p:spPr>
        <p:txBody>
          <a:bodyPr wrap="square" rtlCol="0">
            <a:spAutoFit/>
          </a:bodyPr>
          <a:lstStyle/>
          <a:p>
            <a:pPr algn="just"/>
            <a:r>
              <a:rPr lang="en-US" sz="1600" dirty="0" smtClean="0">
                <a:latin typeface="Kristen ITC" pitchFamily="66" charset="0"/>
              </a:rPr>
              <a:t>Reading is a the gateway to all areas of school and remains a top priority in year 1. Children will read in school everyday in some form. This will include daily story time activities, shared texts, individual/guided reading or as part of their phonics session. </a:t>
            </a:r>
            <a:r>
              <a:rPr lang="en-GB" sz="1600" dirty="0" smtClean="0">
                <a:latin typeface="Kristen ITC" pitchFamily="66" charset="0"/>
              </a:rPr>
              <a:t>We teach reading and comprehension skills </a:t>
            </a:r>
            <a:r>
              <a:rPr lang="en-GB" sz="1600" dirty="0" smtClean="0">
                <a:latin typeface="Kristen ITC" pitchFamily="66" charset="0"/>
              </a:rPr>
              <a:t>through </a:t>
            </a:r>
            <a:r>
              <a:rPr lang="en-GB" sz="1600" dirty="0" smtClean="0">
                <a:latin typeface="Kristen ITC" pitchFamily="66" charset="0"/>
              </a:rPr>
              <a:t>a variety of texts (stories, poems and information texts) throughout the curriculum. We encourage children to develop the skills to become great readers, engage in book talk with others and help them understand the steps to progress to the next stage. In order for children to become more fluent and comprehend what they are reading, they need to be read with every day, so we appreciate your help in hearing your child read for a small amount of time at home. To encourage your child to get the most out of reading it is advisable for them to read the books more than once. The first reading will allow your child to become familiar with the story and decode the words using their phonics (sounds letters make). During a second reading your child should be encouraged to think about the expression in their voice and recalling the events of the story.</a:t>
            </a:r>
          </a:p>
          <a:p>
            <a:pPr algn="just"/>
            <a:endParaRPr lang="en-GB" sz="1600" dirty="0" smtClean="0">
              <a:latin typeface="Kristen ITC" pitchFamily="66" charset="0"/>
            </a:endParaRPr>
          </a:p>
          <a:p>
            <a:pPr algn="just"/>
            <a:r>
              <a:rPr lang="en-GB" sz="1600" dirty="0" smtClean="0">
                <a:latin typeface="Kristen ITC" pitchFamily="66" charset="0"/>
              </a:rPr>
              <a:t>Please record what your child has read </a:t>
            </a:r>
            <a:r>
              <a:rPr lang="en-GB" sz="1600" dirty="0" smtClean="0">
                <a:latin typeface="Kristen ITC" pitchFamily="66" charset="0"/>
              </a:rPr>
              <a:t>in </a:t>
            </a:r>
            <a:r>
              <a:rPr lang="en-GB" sz="1600" dirty="0" smtClean="0">
                <a:latin typeface="Kristen ITC" pitchFamily="66" charset="0"/>
              </a:rPr>
              <a:t>their reading diary. If a child manages to read 5 times a week for a whole term they will receive a certificate. Your child will be able to borrow two reading scheme books and a book from the reading corner at a time. We will ensure that they know which books they must choose </a:t>
            </a:r>
            <a:r>
              <a:rPr lang="en-GB" sz="1600" dirty="0" smtClean="0">
                <a:latin typeface="Kristen ITC" pitchFamily="66" charset="0"/>
              </a:rPr>
              <a:t>by a </a:t>
            </a:r>
            <a:r>
              <a:rPr lang="en-GB" sz="1600" dirty="0" smtClean="0">
                <a:latin typeface="Kristen ITC" pitchFamily="66" charset="0"/>
              </a:rPr>
              <a:t>colour coded sticker on their reading diary. T</a:t>
            </a:r>
            <a:r>
              <a:rPr lang="en-GB" sz="1600" dirty="0" smtClean="0">
                <a:latin typeface="Kristen ITC" pitchFamily="66" charset="0"/>
              </a:rPr>
              <a:t>hey </a:t>
            </a:r>
            <a:r>
              <a:rPr lang="en-GB" sz="1600" dirty="0" smtClean="0">
                <a:latin typeface="Kristen ITC" pitchFamily="66" charset="0"/>
              </a:rPr>
              <a:t>will be encouraged to change their books independently during the school </a:t>
            </a:r>
            <a:r>
              <a:rPr lang="en-GB" sz="1600" dirty="0" smtClean="0">
                <a:latin typeface="Kristen ITC" pitchFamily="66" charset="0"/>
              </a:rPr>
              <a:t>day </a:t>
            </a:r>
            <a:r>
              <a:rPr lang="en-GB" sz="1600" dirty="0" smtClean="0">
                <a:latin typeface="Kristen ITC" pitchFamily="66" charset="0"/>
              </a:rPr>
              <a:t>when required.</a:t>
            </a:r>
            <a:r>
              <a:rPr lang="en-GB" sz="1600" dirty="0" smtClean="0">
                <a:latin typeface="Kristen ITC" pitchFamily="66" charset="0"/>
              </a:rPr>
              <a:t> </a:t>
            </a:r>
            <a:endParaRPr lang="en-GB" sz="1600" dirty="0" smtClean="0">
              <a:latin typeface="Kristen ITC" pitchFamily="66" charset="0"/>
            </a:endParaRPr>
          </a:p>
          <a:p>
            <a:pPr algn="just"/>
            <a:endParaRPr lang="en-US" sz="1600" dirty="0" smtClean="0">
              <a:latin typeface="Kristen ITC" pitchFamily="66" charset="0"/>
            </a:endParaRPr>
          </a:p>
          <a:p>
            <a:pPr algn="just"/>
            <a:r>
              <a:rPr lang="en-US" sz="1600" dirty="0" smtClean="0">
                <a:latin typeface="Kristen ITC" pitchFamily="66" charset="0"/>
              </a:rPr>
              <a:t>Most importantly, we are committed to developing a love of reading for all children. </a:t>
            </a:r>
            <a:endParaRPr lang="en-GB" sz="1600" dirty="0">
              <a:latin typeface="Kristen ITC" pitchFamily="66" charset="0"/>
            </a:endParaRPr>
          </a:p>
        </p:txBody>
      </p:sp>
      <p:grpSp>
        <p:nvGrpSpPr>
          <p:cNvPr id="5" name="Group 4"/>
          <p:cNvGrpSpPr>
            <a:grpSpLocks noChangeAspect="1"/>
          </p:cNvGrpSpPr>
          <p:nvPr/>
        </p:nvGrpSpPr>
        <p:grpSpPr bwMode="auto">
          <a:xfrm>
            <a:off x="354013" y="3692524"/>
            <a:ext cx="5108575" cy="1809750"/>
            <a:chOff x="223" y="2326"/>
            <a:chExt cx="3218" cy="1140"/>
          </a:xfrm>
        </p:grpSpPr>
        <p:sp>
          <p:nvSpPr>
            <p:cNvPr id="9" name="Rectangle 5"/>
            <p:cNvSpPr>
              <a:spLocks noChangeArrowheads="1"/>
            </p:cNvSpPr>
            <p:nvPr/>
          </p:nvSpPr>
          <p:spPr bwMode="auto">
            <a:xfrm>
              <a:off x="223" y="2326"/>
              <a:ext cx="0" cy="1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6"/>
            <p:cNvSpPr>
              <a:spLocks noChangeArrowheads="1"/>
            </p:cNvSpPr>
            <p:nvPr/>
          </p:nvSpPr>
          <p:spPr bwMode="auto">
            <a:xfrm>
              <a:off x="768" y="2326"/>
              <a:ext cx="0" cy="1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5" name="Rectangle 11"/>
            <p:cNvSpPr>
              <a:spLocks noChangeArrowheads="1"/>
            </p:cNvSpPr>
            <p:nvPr/>
          </p:nvSpPr>
          <p:spPr bwMode="auto">
            <a:xfrm>
              <a:off x="514" y="2864"/>
              <a:ext cx="74" cy="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Comic Sans MS" panose="030F0702030302020204" pitchFamily="66"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7" name="Rectangle 13"/>
            <p:cNvSpPr>
              <a:spLocks noChangeArrowheads="1"/>
            </p:cNvSpPr>
            <p:nvPr/>
          </p:nvSpPr>
          <p:spPr bwMode="auto">
            <a:xfrm>
              <a:off x="3367" y="2864"/>
              <a:ext cx="74" cy="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Comic Sans MS" panose="030F0702030302020204" pitchFamily="66"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9" name="Rectangle 19"/>
            <p:cNvSpPr>
              <a:spLocks noChangeArrowheads="1"/>
            </p:cNvSpPr>
            <p:nvPr/>
          </p:nvSpPr>
          <p:spPr bwMode="auto">
            <a:xfrm>
              <a:off x="2636" y="3303"/>
              <a:ext cx="74" cy="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omic Sans MS" panose="030F0702030302020204" pitchFamily="66"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spTree>
    <p:extLst>
      <p:ext uri="{BB962C8B-B14F-4D97-AF65-F5344CB8AC3E}">
        <p14:creationId xmlns="" xmlns:p14="http://schemas.microsoft.com/office/powerpoint/2010/main" val="2520485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850926"/>
          </a:xfrm>
        </p:spPr>
        <p:txBody>
          <a:bodyPr>
            <a:normAutofit/>
          </a:bodyPr>
          <a:lstStyle/>
          <a:p>
            <a:r>
              <a:rPr lang="en-US" sz="4000" b="1" dirty="0" smtClean="0">
                <a:latin typeface="Kristen ITC" pitchFamily="66" charset="0"/>
              </a:rPr>
              <a:t>Writing</a:t>
            </a:r>
            <a:r>
              <a:rPr lang="en-US" sz="4000" b="1" dirty="0" smtClean="0"/>
              <a:t>  </a:t>
            </a:r>
            <a:endParaRPr lang="en-GB" sz="4000" b="1" dirty="0"/>
          </a:p>
        </p:txBody>
      </p:sp>
      <p:sp>
        <p:nvSpPr>
          <p:cNvPr id="3" name="Content Placeholder 2"/>
          <p:cNvSpPr>
            <a:spLocks noGrp="1"/>
          </p:cNvSpPr>
          <p:nvPr>
            <p:ph idx="1"/>
          </p:nvPr>
        </p:nvSpPr>
        <p:spPr>
          <a:xfrm>
            <a:off x="228600" y="838200"/>
            <a:ext cx="8610600" cy="4525963"/>
          </a:xfrm>
        </p:spPr>
        <p:txBody>
          <a:bodyPr>
            <a:normAutofit fontScale="92500" lnSpcReduction="10000"/>
          </a:bodyPr>
          <a:lstStyle/>
          <a:p>
            <a:pPr marL="0" indent="0" algn="just">
              <a:buNone/>
            </a:pPr>
            <a:r>
              <a:rPr lang="en-US" sz="1800" dirty="0" smtClean="0">
                <a:latin typeface="Kristen ITC" pitchFamily="66" charset="0"/>
              </a:rPr>
              <a:t>We use a range of strategies to engage children in writing including using high quality texts linked to the topic, drama, talk partners, visual stimuli including pictures and video. Alongside this we teach spelling rules, grammar skills</a:t>
            </a:r>
            <a:r>
              <a:rPr lang="en-GB" sz="1800" dirty="0" smtClean="0">
                <a:latin typeface="Kristen ITC" pitchFamily="66" charset="0"/>
              </a:rPr>
              <a:t> and handwriting. During handwriting sessions we will use the Read Write Inc patter for forming letters. A copy of this will be sent home for your information.</a:t>
            </a:r>
          </a:p>
          <a:p>
            <a:pPr marL="0" indent="0" algn="just">
              <a:buNone/>
            </a:pPr>
            <a:endParaRPr lang="en-GB" sz="1800" dirty="0" smtClean="0">
              <a:latin typeface="Kristen ITC" pitchFamily="66" charset="0"/>
            </a:endParaRPr>
          </a:p>
          <a:p>
            <a:pPr marL="0" indent="0" algn="just">
              <a:buNone/>
            </a:pPr>
            <a:r>
              <a:rPr lang="en-US" sz="1800" dirty="0" smtClean="0">
                <a:latin typeface="Kristen ITC" pitchFamily="66" charset="0"/>
              </a:rPr>
              <a:t>Children are expected to learn their spellings each week and show that they can apply these in their writing.</a:t>
            </a:r>
          </a:p>
          <a:p>
            <a:pPr marL="0" indent="0" algn="just">
              <a:buNone/>
            </a:pPr>
            <a:endParaRPr lang="en-US" sz="1800" dirty="0" smtClean="0">
              <a:latin typeface="Kristen ITC" pitchFamily="66" charset="0"/>
            </a:endParaRPr>
          </a:p>
          <a:p>
            <a:pPr marL="0" indent="0" algn="just">
              <a:buNone/>
            </a:pPr>
            <a:r>
              <a:rPr lang="en-US" sz="1800" dirty="0" smtClean="0">
                <a:latin typeface="Kristen ITC" pitchFamily="66" charset="0"/>
              </a:rPr>
              <a:t>The English curriculum for Year 1 includes a list of words that all children should be able to accurately </a:t>
            </a:r>
            <a:r>
              <a:rPr lang="en-US" sz="1800" b="1" dirty="0" smtClean="0">
                <a:latin typeface="Kristen ITC" pitchFamily="66" charset="0"/>
              </a:rPr>
              <a:t>spell </a:t>
            </a:r>
            <a:r>
              <a:rPr lang="en-US" sz="1800" dirty="0" smtClean="0">
                <a:latin typeface="Kristen ITC" pitchFamily="66" charset="0"/>
              </a:rPr>
              <a:t>and </a:t>
            </a:r>
            <a:r>
              <a:rPr lang="en-US" sz="1800" b="1" dirty="0" smtClean="0">
                <a:latin typeface="Kristen ITC" pitchFamily="66" charset="0"/>
              </a:rPr>
              <a:t>read</a:t>
            </a:r>
            <a:r>
              <a:rPr lang="en-US" sz="1800" dirty="0" smtClean="0">
                <a:latin typeface="Kristen ITC" pitchFamily="66" charset="0"/>
              </a:rPr>
              <a:t> fluently by the end of the year. These words are known as the Common Exception Words, many of which cannot be sounded out . A list of these will be sent home for your information.</a:t>
            </a:r>
          </a:p>
          <a:p>
            <a:pPr marL="0" indent="0" algn="just">
              <a:buNone/>
            </a:pPr>
            <a:endParaRPr lang="en-US" sz="1800" dirty="0" smtClean="0">
              <a:latin typeface="Kristen ITC" pitchFamily="66" charset="0"/>
            </a:endParaRPr>
          </a:p>
          <a:p>
            <a:pPr marL="0" indent="0" algn="just">
              <a:buNone/>
            </a:pPr>
            <a:r>
              <a:rPr lang="en-US" sz="1800" dirty="0" smtClean="0">
                <a:latin typeface="Kristen ITC" pitchFamily="66" charset="0"/>
              </a:rPr>
              <a:t>As you can see, there is quite a bit expected from Year 1 children with regard to phonics and spelling so any support you can offer at home will be very much appreciated.</a:t>
            </a:r>
          </a:p>
          <a:p>
            <a:pPr marL="0" indent="0">
              <a:buNone/>
            </a:pPr>
            <a:endParaRPr lang="en-US" sz="1800" dirty="0" smtClean="0">
              <a:latin typeface="Comic Sans MS" panose="030F0702030302020204" pitchFamily="66" charset="0"/>
            </a:endParaRPr>
          </a:p>
          <a:p>
            <a:pPr marL="0" indent="0">
              <a:buNone/>
            </a:pPr>
            <a:endParaRPr lang="en-GB" sz="1800" dirty="0" smtClean="0">
              <a:latin typeface="Comic Sans MS" panose="030F0702030302020204" pitchFamily="66" charset="0"/>
            </a:endParaRPr>
          </a:p>
          <a:p>
            <a:pPr marL="0" indent="0">
              <a:buNone/>
            </a:pPr>
            <a:endParaRPr lang="en-GB" sz="1800" dirty="0">
              <a:latin typeface="Comic Sans MS" panose="030F0702030302020204" pitchFamily="66" charset="0"/>
            </a:endParaRPr>
          </a:p>
        </p:txBody>
      </p:sp>
      <p:sp>
        <p:nvSpPr>
          <p:cNvPr id="6" name="Content Placeholder 2"/>
          <p:cNvSpPr txBox="1">
            <a:spLocks/>
          </p:cNvSpPr>
          <p:nvPr/>
        </p:nvSpPr>
        <p:spPr>
          <a:xfrm>
            <a:off x="3193733" y="4144009"/>
            <a:ext cx="5493067"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800" dirty="0">
              <a:latin typeface="Comic Sans MS" panose="030F0702030302020204" pitchFamily="66" charset="0"/>
            </a:endParaRPr>
          </a:p>
        </p:txBody>
      </p:sp>
    </p:spTree>
    <p:extLst>
      <p:ext uri="{BB962C8B-B14F-4D97-AF65-F5344CB8AC3E}">
        <p14:creationId xmlns="" xmlns:p14="http://schemas.microsoft.com/office/powerpoint/2010/main" val="1921947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smtClean="0">
                <a:latin typeface="Kristen ITC" pitchFamily="66" charset="0"/>
              </a:rPr>
              <a:t>Maths</a:t>
            </a:r>
            <a:r>
              <a:rPr lang="en-US" sz="4000" b="1" dirty="0" smtClean="0">
                <a:latin typeface="Kristen ITC" pitchFamily="66" charset="0"/>
              </a:rPr>
              <a:t>  </a:t>
            </a:r>
            <a:endParaRPr lang="en-GB" sz="4000" b="1" dirty="0">
              <a:latin typeface="Kristen ITC" pitchFamily="66" charset="0"/>
            </a:endParaRPr>
          </a:p>
        </p:txBody>
      </p:sp>
      <p:sp>
        <p:nvSpPr>
          <p:cNvPr id="3" name="Content Placeholder 2"/>
          <p:cNvSpPr>
            <a:spLocks noGrp="1"/>
          </p:cNvSpPr>
          <p:nvPr>
            <p:ph idx="1"/>
          </p:nvPr>
        </p:nvSpPr>
        <p:spPr>
          <a:xfrm>
            <a:off x="284529" y="1309201"/>
            <a:ext cx="8229600" cy="4634399"/>
          </a:xfrm>
        </p:spPr>
        <p:txBody>
          <a:bodyPr>
            <a:normAutofit fontScale="92500" lnSpcReduction="20000"/>
          </a:bodyPr>
          <a:lstStyle/>
          <a:p>
            <a:pPr marL="0" indent="0" algn="just">
              <a:lnSpc>
                <a:spcPct val="160000"/>
              </a:lnSpc>
              <a:buNone/>
            </a:pPr>
            <a:r>
              <a:rPr lang="en-US" sz="1900" dirty="0" smtClean="0">
                <a:latin typeface="Kristen ITC" pitchFamily="66" charset="0"/>
              </a:rPr>
              <a:t>As a school we follow the </a:t>
            </a:r>
            <a:r>
              <a:rPr lang="en-US" sz="1900" b="1" dirty="0" smtClean="0">
                <a:latin typeface="Kristen ITC" pitchFamily="66" charset="0"/>
              </a:rPr>
              <a:t>White </a:t>
            </a:r>
            <a:r>
              <a:rPr lang="en-US" sz="1900" b="1" dirty="0">
                <a:latin typeface="Kristen ITC" pitchFamily="66" charset="0"/>
              </a:rPr>
              <a:t>R</a:t>
            </a:r>
            <a:r>
              <a:rPr lang="en-US" sz="1900" b="1" dirty="0" smtClean="0">
                <a:latin typeface="Kristen ITC" pitchFamily="66" charset="0"/>
              </a:rPr>
              <a:t>ose Scheme</a:t>
            </a:r>
            <a:r>
              <a:rPr lang="en-US" sz="1900" dirty="0" smtClean="0">
                <a:latin typeface="Kristen ITC" pitchFamily="66" charset="0"/>
              </a:rPr>
              <a:t> but links to real-life examples are made where possible.</a:t>
            </a:r>
          </a:p>
          <a:p>
            <a:pPr marL="0" indent="0" algn="just">
              <a:lnSpc>
                <a:spcPct val="160000"/>
              </a:lnSpc>
              <a:buNone/>
            </a:pPr>
            <a:endParaRPr lang="en-US" sz="1900" dirty="0" smtClean="0">
              <a:latin typeface="Kristen ITC" pitchFamily="66" charset="0"/>
            </a:endParaRPr>
          </a:p>
          <a:p>
            <a:pPr marL="0" indent="0" algn="just">
              <a:lnSpc>
                <a:spcPct val="160000"/>
              </a:lnSpc>
              <a:buNone/>
            </a:pPr>
            <a:r>
              <a:rPr lang="en-US" sz="1900" dirty="0" smtClean="0">
                <a:latin typeface="Kristen ITC" pitchFamily="66" charset="0"/>
              </a:rPr>
              <a:t>Children are taught skills practically and progressively. The scheme promotes an </a:t>
            </a:r>
            <a:r>
              <a:rPr lang="en-GB" sz="1900" dirty="0">
                <a:latin typeface="Kristen ITC" pitchFamily="66" charset="0"/>
              </a:rPr>
              <a:t>enquiry based approach which helps </a:t>
            </a:r>
            <a:r>
              <a:rPr lang="en-GB" sz="1900" dirty="0" smtClean="0">
                <a:latin typeface="Kristen ITC" pitchFamily="66" charset="0"/>
              </a:rPr>
              <a:t>the </a:t>
            </a:r>
            <a:r>
              <a:rPr lang="en-GB" sz="1900" dirty="0">
                <a:latin typeface="Kristen ITC" pitchFamily="66" charset="0"/>
              </a:rPr>
              <a:t>children build key mathematical </a:t>
            </a:r>
            <a:r>
              <a:rPr lang="en-GB" sz="1900" dirty="0" smtClean="0">
                <a:latin typeface="Kristen ITC" pitchFamily="66" charset="0"/>
              </a:rPr>
              <a:t>skills </a:t>
            </a:r>
            <a:r>
              <a:rPr lang="en-GB" sz="1900" dirty="0">
                <a:latin typeface="Kristen ITC" pitchFamily="66" charset="0"/>
              </a:rPr>
              <a:t>such as investigation, problem solving and </a:t>
            </a:r>
            <a:r>
              <a:rPr lang="en-GB" sz="1900" dirty="0" smtClean="0">
                <a:latin typeface="Kristen ITC" pitchFamily="66" charset="0"/>
              </a:rPr>
              <a:t>reasoning.</a:t>
            </a:r>
          </a:p>
          <a:p>
            <a:pPr marL="0" indent="0" algn="just">
              <a:lnSpc>
                <a:spcPct val="160000"/>
              </a:lnSpc>
              <a:buNone/>
            </a:pPr>
            <a:endParaRPr lang="en-GB" sz="1900" dirty="0" smtClean="0">
              <a:latin typeface="Kristen ITC" pitchFamily="66" charset="0"/>
            </a:endParaRPr>
          </a:p>
          <a:p>
            <a:pPr marL="0" indent="0" algn="just">
              <a:lnSpc>
                <a:spcPct val="160000"/>
              </a:lnSpc>
              <a:buNone/>
            </a:pPr>
            <a:r>
              <a:rPr lang="en-GB" sz="1900" dirty="0" smtClean="0">
                <a:latin typeface="Kristen ITC" pitchFamily="66" charset="0"/>
              </a:rPr>
              <a:t>Alongside this, each week the children will engage in a Maths challenge that will focus on a key skill such as doubling or learning number bonds so that these become second nature. Once they have mastered a certain skill they will move on to another challenge.</a:t>
            </a:r>
          </a:p>
          <a:p>
            <a:pPr marL="0" indent="0">
              <a:lnSpc>
                <a:spcPct val="160000"/>
              </a:lnSpc>
              <a:buNone/>
            </a:pPr>
            <a:endParaRPr lang="en-GB" sz="2400" dirty="0">
              <a:latin typeface="Comic Sans MS" panose="030F0702030302020204" pitchFamily="66" charset="0"/>
            </a:endParaRPr>
          </a:p>
        </p:txBody>
      </p:sp>
      <p:sp>
        <p:nvSpPr>
          <p:cNvPr id="7" name="AutoShape 4" descr="White Rose Maths"/>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p:cNvPicPr>
            <a:picLocks noChangeAspect="1"/>
          </p:cNvPicPr>
          <p:nvPr/>
        </p:nvPicPr>
        <p:blipFill>
          <a:blip r:embed="rId2" cstate="print"/>
          <a:stretch>
            <a:fillRect/>
          </a:stretch>
        </p:blipFill>
        <p:spPr>
          <a:xfrm>
            <a:off x="1066801" y="242401"/>
            <a:ext cx="1066800" cy="1066800"/>
          </a:xfrm>
          <a:prstGeom prst="rect">
            <a:avLst/>
          </a:prstGeom>
        </p:spPr>
      </p:pic>
      <p:sp>
        <p:nvSpPr>
          <p:cNvPr id="9" name="AutoShape 6" descr="Untitled"/>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 xmlns:p14="http://schemas.microsoft.com/office/powerpoint/2010/main" val="3794598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1522780"/>
            <a:ext cx="8382000" cy="4547399"/>
          </a:xfrm>
          <a:prstGeom prst="rect">
            <a:avLst/>
          </a:prstGeom>
          <a:noFill/>
        </p:spPr>
        <p:txBody>
          <a:bodyPr wrap="square" rtlCol="0">
            <a:spAutoFit/>
          </a:bodyPr>
          <a:lstStyle/>
          <a:p>
            <a:pPr algn="just">
              <a:lnSpc>
                <a:spcPct val="150000"/>
              </a:lnSpc>
            </a:pPr>
            <a:r>
              <a:rPr lang="en-GB" dirty="0">
                <a:latin typeface="Kristen ITC" pitchFamily="66" charset="0"/>
                <a:cs typeface="Arial" panose="020B0604020202020204" pitchFamily="34" charset="0"/>
              </a:rPr>
              <a:t>Homework is set on a Friday and should be handed in on the following </a:t>
            </a:r>
            <a:r>
              <a:rPr lang="en-GB" dirty="0" smtClean="0">
                <a:latin typeface="Kristen ITC" pitchFamily="66" charset="0"/>
                <a:cs typeface="Arial" panose="020B0604020202020204" pitchFamily="34" charset="0"/>
              </a:rPr>
              <a:t>Wednesday.</a:t>
            </a:r>
          </a:p>
          <a:p>
            <a:pPr algn="just">
              <a:lnSpc>
                <a:spcPct val="150000"/>
              </a:lnSpc>
            </a:pPr>
            <a:endParaRPr lang="en-GB" dirty="0" smtClean="0">
              <a:latin typeface="Kristen ITC" pitchFamily="66" charset="0"/>
              <a:cs typeface="Arial" panose="020B0604020202020204" pitchFamily="34" charset="0"/>
            </a:endParaRPr>
          </a:p>
          <a:p>
            <a:pPr algn="just">
              <a:lnSpc>
                <a:spcPct val="150000"/>
              </a:lnSpc>
            </a:pPr>
            <a:r>
              <a:rPr lang="en-GB" dirty="0" smtClean="0">
                <a:latin typeface="Kristen ITC" pitchFamily="66" charset="0"/>
              </a:rPr>
              <a:t>Children will be given short tasks to do at home based on our current work in English, Maths and Topic.</a:t>
            </a:r>
          </a:p>
          <a:p>
            <a:pPr algn="just">
              <a:lnSpc>
                <a:spcPct val="150000"/>
              </a:lnSpc>
            </a:pPr>
            <a:endParaRPr lang="en-GB" dirty="0" smtClean="0">
              <a:latin typeface="Kristen ITC" pitchFamily="66" charset="0"/>
            </a:endParaRPr>
          </a:p>
          <a:p>
            <a:pPr algn="just">
              <a:lnSpc>
                <a:spcPct val="150000"/>
              </a:lnSpc>
            </a:pPr>
            <a:r>
              <a:rPr lang="en-GB" dirty="0" smtClean="0">
                <a:latin typeface="Kristen ITC" pitchFamily="66" charset="0"/>
              </a:rPr>
              <a:t>Please remember, homework at this age is meant to be fun whilst getting your child into good habits for more formal homework in later years. </a:t>
            </a:r>
          </a:p>
          <a:p>
            <a:pPr>
              <a:lnSpc>
                <a:spcPct val="150000"/>
              </a:lnSpc>
            </a:pPr>
            <a:endParaRPr lang="en-GB" sz="2800" dirty="0">
              <a:latin typeface="Comic Sans MS" panose="030F0702030302020204" pitchFamily="66" charset="0"/>
              <a:cs typeface="Arial" panose="020B0604020202020204" pitchFamily="34" charset="0"/>
            </a:endParaRPr>
          </a:p>
          <a:p>
            <a:pPr>
              <a:lnSpc>
                <a:spcPct val="150000"/>
              </a:lnSpc>
            </a:pPr>
            <a:endParaRPr lang="en-GB" sz="900" dirty="0" smtClean="0">
              <a:latin typeface="Comic Sans MS" panose="030F0702030302020204" pitchFamily="66" charset="0"/>
              <a:cs typeface="Arial" panose="020B0604020202020204" pitchFamily="34" charset="0"/>
            </a:endParaRPr>
          </a:p>
          <a:p>
            <a:endParaRPr lang="en-GB" dirty="0"/>
          </a:p>
        </p:txBody>
      </p:sp>
      <p:pic>
        <p:nvPicPr>
          <p:cNvPr id="6" name="Picture 5"/>
          <p:cNvPicPr>
            <a:picLocks noChangeAspect="1"/>
          </p:cNvPicPr>
          <p:nvPr/>
        </p:nvPicPr>
        <p:blipFill>
          <a:blip r:embed="rId3" cstate="print"/>
          <a:stretch>
            <a:fillRect/>
          </a:stretch>
        </p:blipFill>
        <p:spPr>
          <a:xfrm>
            <a:off x="990600" y="66487"/>
            <a:ext cx="7153275" cy="1485900"/>
          </a:xfrm>
          <a:prstGeom prst="rect">
            <a:avLst/>
          </a:prstGeom>
        </p:spPr>
      </p:pic>
    </p:spTree>
    <p:extLst>
      <p:ext uri="{BB962C8B-B14F-4D97-AF65-F5344CB8AC3E}">
        <p14:creationId xmlns="" xmlns:p14="http://schemas.microsoft.com/office/powerpoint/2010/main" val="1877397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7289</TotalTime>
  <Words>1241</Words>
  <Application>Microsoft Office PowerPoint</Application>
  <PresentationFormat>On-screen Show (4:3)</PresentationFormat>
  <Paragraphs>89</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Welcome to  Bumblebee Class - Year 1</vt:lpstr>
      <vt:lpstr>The Team Miss Bowerman &amp; Mrs Walsgrove  The Children  21 Bumblebees </vt:lpstr>
      <vt:lpstr>Slide 3</vt:lpstr>
      <vt:lpstr>YEAR 1 Curriculum</vt:lpstr>
      <vt:lpstr>Slide 5</vt:lpstr>
      <vt:lpstr>Reading</vt:lpstr>
      <vt:lpstr>Writing  </vt:lpstr>
      <vt:lpstr>Maths  </vt:lpstr>
      <vt:lpstr>Slide 9</vt:lpstr>
      <vt:lpstr>How can parents /carers help?</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Two</dc:title>
  <dc:creator>staff</dc:creator>
  <cp:lastModifiedBy>Louisa</cp:lastModifiedBy>
  <cp:revision>76</cp:revision>
  <cp:lastPrinted>2018-09-05T15:50:28Z</cp:lastPrinted>
  <dcterms:created xsi:type="dcterms:W3CDTF">2016-09-08T16:51:37Z</dcterms:created>
  <dcterms:modified xsi:type="dcterms:W3CDTF">2020-09-09T20:27:30Z</dcterms:modified>
</cp:coreProperties>
</file>